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2" r:id="rId2"/>
    <p:sldId id="547" r:id="rId3"/>
    <p:sldId id="553" r:id="rId4"/>
    <p:sldId id="540" r:id="rId5"/>
    <p:sldId id="541" r:id="rId6"/>
    <p:sldId id="544" r:id="rId7"/>
    <p:sldId id="546" r:id="rId8"/>
    <p:sldId id="558" r:id="rId9"/>
    <p:sldId id="559" r:id="rId10"/>
    <p:sldId id="542" r:id="rId11"/>
    <p:sldId id="54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01" autoAdjust="0"/>
    <p:restoredTop sz="43043" autoAdjust="0"/>
  </p:normalViewPr>
  <p:slideViewPr>
    <p:cSldViewPr snapToGrid="0">
      <p:cViewPr varScale="1">
        <p:scale>
          <a:sx n="44" d="100"/>
          <a:sy n="44" d="100"/>
        </p:scale>
        <p:origin x="1584" y="62"/>
      </p:cViewPr>
      <p:guideLst/>
    </p:cSldViewPr>
  </p:slideViewPr>
  <p:outlineViewPr>
    <p:cViewPr>
      <p:scale>
        <a:sx n="33" d="100"/>
        <a:sy n="33" d="100"/>
      </p:scale>
      <p:origin x="0" y="-191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2685" y="7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1" i="0" u="none" strike="noStrike" cap="all" baseline="0" dirty="0">
                <a:effectLst/>
              </a:rPr>
              <a:t>RDW Communications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Communications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B2FD-49EC-A483-77A3773D05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74C-4365-9392-7D545D6B97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74C-4365-9392-7D545D6B97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74C-4365-9392-7D545D6B97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RDW</c:v>
                </c:pt>
                <c:pt idx="1">
                  <c:v>Programmers</c:v>
                </c:pt>
                <c:pt idx="2">
                  <c:v>Researchers</c:v>
                </c:pt>
                <c:pt idx="3">
                  <c:v>IT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3.2</c:v>
                </c:pt>
                <c:pt idx="2">
                  <c:v>1.4</c:v>
                </c:pt>
                <c:pt idx="3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FD-49EC-A483-77A3773D05A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90"/>
        <c:holeSize val="34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0.25013</cdr:x>
      <cdr:y>0.7197</cdr:y>
    </cdr:from>
    <cdr:to>
      <cdr:x>0.3345</cdr:x>
      <cdr:y>0.81168</cdr:y>
    </cdr:to>
    <cdr:sp macro="" textlink="">
      <cdr:nvSpPr>
        <cdr:cNvPr id="2" name="Arrow: Right 1">
          <a:extLst xmlns:a="http://schemas.openxmlformats.org/drawingml/2006/main">
            <a:ext uri="{FF2B5EF4-FFF2-40B4-BE49-F238E27FC236}">
              <a16:creationId xmlns:a16="http://schemas.microsoft.com/office/drawing/2014/main" id="{A9F973FC-9811-4A2A-8AA0-D8FC139DE91E}"/>
            </a:ext>
          </a:extLst>
        </cdr:cNvPr>
        <cdr:cNvSpPr/>
      </cdr:nvSpPr>
      <cdr:spPr>
        <a:xfrm xmlns:a="http://schemas.openxmlformats.org/drawingml/2006/main">
          <a:off x="2900737" y="3792052"/>
          <a:ext cx="978408" cy="484632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0.62064</cdr:x>
      <cdr:y>0.1472</cdr:y>
    </cdr:from>
    <cdr:to>
      <cdr:x>0.66243</cdr:x>
      <cdr:y>0.33289</cdr:y>
    </cdr:to>
    <cdr:sp macro="" textlink="">
      <cdr:nvSpPr>
        <cdr:cNvPr id="3" name="Arrow: Down 2">
          <a:extLst xmlns:a="http://schemas.openxmlformats.org/drawingml/2006/main">
            <a:ext uri="{FF2B5EF4-FFF2-40B4-BE49-F238E27FC236}">
              <a16:creationId xmlns:a16="http://schemas.microsoft.com/office/drawing/2014/main" id="{B6FEC1E9-3D00-460B-ABA6-809791F99317}"/>
            </a:ext>
          </a:extLst>
        </cdr:cNvPr>
        <cdr:cNvSpPr/>
      </cdr:nvSpPr>
      <cdr:spPr>
        <a:xfrm xmlns:a="http://schemas.openxmlformats.org/drawingml/2006/main">
          <a:off x="7197326" y="775582"/>
          <a:ext cx="484632" cy="978408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3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0.25013</cdr:x>
      <cdr:y>0.32873</cdr:y>
    </cdr:from>
    <cdr:to>
      <cdr:x>0.3345</cdr:x>
      <cdr:y>0.4207</cdr:y>
    </cdr:to>
    <cdr:sp macro="" textlink="">
      <cdr:nvSpPr>
        <cdr:cNvPr id="4" name="Arrow: Right 3">
          <a:extLst xmlns:a="http://schemas.openxmlformats.org/drawingml/2006/main">
            <a:ext uri="{FF2B5EF4-FFF2-40B4-BE49-F238E27FC236}">
              <a16:creationId xmlns:a16="http://schemas.microsoft.com/office/drawing/2014/main" id="{B94AAC4C-DF54-4A8D-90EA-41BA8D4FF71E}"/>
            </a:ext>
          </a:extLst>
        </cdr:cNvPr>
        <cdr:cNvSpPr/>
      </cdr:nvSpPr>
      <cdr:spPr>
        <a:xfrm xmlns:a="http://schemas.openxmlformats.org/drawingml/2006/main">
          <a:off x="2900737" y="1732024"/>
          <a:ext cx="978408" cy="484632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0.08681</cdr:x>
      <cdr:y>0.23298</cdr:y>
    </cdr:from>
    <cdr:to>
      <cdr:x>0.16566</cdr:x>
      <cdr:y>0.40652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B9EF8808-F313-41DA-B104-344321A3CB20}"/>
            </a:ext>
          </a:extLst>
        </cdr:cNvPr>
        <cdr:cNvSpPr txBox="1"/>
      </cdr:nvSpPr>
      <cdr:spPr>
        <a:xfrm xmlns:a="http://schemas.openxmlformats.org/drawingml/2006/main">
          <a:off x="1006732" y="12275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0.06597</cdr:x>
      <cdr:y>0.07738</cdr:y>
    </cdr:from>
    <cdr:to>
      <cdr:x>0.24451</cdr:x>
      <cdr:y>0.58805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03B42BCF-9552-4157-B5A8-347BBF972B1B}"/>
            </a:ext>
          </a:extLst>
        </cdr:cNvPr>
        <cdr:cNvSpPr txBox="1"/>
      </cdr:nvSpPr>
      <cdr:spPr>
        <a:xfrm xmlns:a="http://schemas.openxmlformats.org/drawingml/2006/main">
          <a:off x="764994" y="407722"/>
          <a:ext cx="2070538" cy="269064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alpha val="34000"/>
          </a:schemeClr>
        </a:solidFill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r>
            <a:rPr lang="en-US" sz="1600" dirty="0"/>
            <a:t>Programmers communicate well with </a:t>
          </a:r>
          <a:r>
            <a:rPr lang="en-US" sz="1600" b="1" i="1" dirty="0"/>
            <a:t>both</a:t>
          </a:r>
          <a:r>
            <a:rPr lang="en-US" sz="1600" dirty="0"/>
            <a:t> RDW and Faculty.  They are the brokers of the “what data is available” conversation. </a:t>
          </a:r>
          <a:r>
            <a:rPr lang="en-US" sz="1600" b="1" i="1" dirty="0"/>
            <a:t>{Data wiki, programmers’ list, RDW Team emails, Code Review}</a:t>
          </a:r>
          <a:endParaRPr lang="en-US" sz="1600" dirty="0"/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0.10313</cdr:x>
      <cdr:y>0.23896</cdr:y>
    </cdr:from>
    <cdr:to>
      <cdr:x>0.24179</cdr:x>
      <cdr:y>0.43495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A2D3016E-7D03-4162-BEEE-208DC8BE6120}"/>
            </a:ext>
          </a:extLst>
        </cdr:cNvPr>
        <cdr:cNvSpPr txBox="1"/>
      </cdr:nvSpPr>
      <cdr:spPr>
        <a:xfrm xmlns:a="http://schemas.openxmlformats.org/drawingml/2006/main">
          <a:off x="1195917" y="1259058"/>
          <a:ext cx="1608083" cy="10326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600" dirty="0"/>
        </a:p>
      </cdr:txBody>
    </cdr:sp>
  </cdr:relSizeAnchor>
  <cdr:relSizeAnchor xmlns:cdr="http://schemas.openxmlformats.org/drawingml/2006/chartDrawing">
    <cdr:from>
      <cdr:x>0.06234</cdr:x>
      <cdr:y>0.6439</cdr:y>
    </cdr:from>
    <cdr:to>
      <cdr:x>0.24451</cdr:x>
      <cdr:y>0.95509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5FE1B05D-41F3-4761-BA96-1724811448DA}"/>
            </a:ext>
          </a:extLst>
        </cdr:cNvPr>
        <cdr:cNvSpPr txBox="1"/>
      </cdr:nvSpPr>
      <cdr:spPr>
        <a:xfrm xmlns:a="http://schemas.openxmlformats.org/drawingml/2006/main">
          <a:off x="722954" y="3392659"/>
          <a:ext cx="2112580" cy="163961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34000"/>
          </a:schemeClr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RDW communicates well with both Programmers and IT. Not much direct communication with faculty.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0.67773</cdr:x>
      <cdr:y>0.06109</cdr:y>
    </cdr:from>
    <cdr:to>
      <cdr:x>0.98498</cdr:x>
      <cdr:y>0.30279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5FE1B05D-41F3-4761-BA96-1724811448DA}"/>
            </a:ext>
          </a:extLst>
        </cdr:cNvPr>
        <cdr:cNvSpPr txBox="1"/>
      </cdr:nvSpPr>
      <cdr:spPr>
        <a:xfrm xmlns:a="http://schemas.openxmlformats.org/drawingml/2006/main">
          <a:off x="7859477" y="321886"/>
          <a:ext cx="3563005" cy="12735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alpha val="34000"/>
          </a:schemeClr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Faculty gets most of their information about available data offerings and future capability from programmers. Efficient, but incomplete – they are missing opportunities.</a:t>
          </a:r>
        </a:p>
      </cdr:txBody>
    </cdr:sp>
  </cdr:relSizeAnchor>
  <cdr:relSizeAnchor xmlns:cdr="http://schemas.openxmlformats.org/drawingml/2006/chartDrawing">
    <cdr:from>
      <cdr:x>0.67758</cdr:x>
      <cdr:y>0.45207</cdr:y>
    </cdr:from>
    <cdr:to>
      <cdr:x>0.98679</cdr:x>
      <cdr:y>0.93913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5FE1B05D-41F3-4761-BA96-1724811448DA}"/>
            </a:ext>
          </a:extLst>
        </cdr:cNvPr>
        <cdr:cNvSpPr txBox="1"/>
      </cdr:nvSpPr>
      <cdr:spPr>
        <a:xfrm xmlns:a="http://schemas.openxmlformats.org/drawingml/2006/main">
          <a:off x="7857725" y="2381914"/>
          <a:ext cx="3585780" cy="2566276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71450" indent="-171450">
            <a:buFont typeface="Arial" panose="020B0604020202020204" pitchFamily="34" charset="0"/>
            <a:buChar char="•"/>
          </a:pPr>
          <a:r>
            <a:rPr lang="en-US" sz="1800" dirty="0"/>
            <a:t>RDW needs to communicate </a:t>
          </a:r>
          <a:r>
            <a:rPr lang="en-US" sz="1800" b="1" i="1" dirty="0"/>
            <a:t>current offerings </a:t>
          </a:r>
          <a:r>
            <a:rPr lang="en-US" sz="1800" dirty="0"/>
            <a:t>better to faculty.</a:t>
          </a:r>
        </a:p>
        <a:p xmlns:a="http://schemas.openxmlformats.org/drawingml/2006/main">
          <a:pPr marL="171450" indent="-171450">
            <a:buFont typeface="Arial" panose="020B0604020202020204" pitchFamily="34" charset="0"/>
            <a:buChar char="•"/>
          </a:pPr>
          <a:r>
            <a:rPr lang="en-US" sz="1800" dirty="0"/>
            <a:t>RDW needs to understand faculty data needs better.</a:t>
          </a:r>
        </a:p>
        <a:p xmlns:a="http://schemas.openxmlformats.org/drawingml/2006/main">
          <a:pPr marL="171450" indent="-171450">
            <a:buFont typeface="Arial" panose="020B0604020202020204" pitchFamily="34" charset="0"/>
            <a:buChar char="•"/>
          </a:pPr>
          <a:r>
            <a:rPr lang="en-US" sz="1800" dirty="0"/>
            <a:t>Faculty needs more knowledge about what we’re capable of building so that they are poised to compete for the widest variety of grants.</a:t>
          </a:r>
        </a:p>
      </cdr:txBody>
    </cdr:sp>
  </cdr:relSizeAnchor>
  <cdr:relSizeAnchor xmlns:cdr="http://schemas.openxmlformats.org/drawingml/2006/chartDrawing">
    <cdr:from>
      <cdr:x>0.67849</cdr:x>
      <cdr:y>0.34069</cdr:y>
    </cdr:from>
    <cdr:to>
      <cdr:x>0.98407</cdr:x>
      <cdr:y>0.43495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5FE1B05D-41F3-4761-BA96-1724811448DA}"/>
            </a:ext>
          </a:extLst>
        </cdr:cNvPr>
        <cdr:cNvSpPr txBox="1"/>
      </cdr:nvSpPr>
      <cdr:spPr>
        <a:xfrm xmlns:a="http://schemas.openxmlformats.org/drawingml/2006/main">
          <a:off x="7868235" y="1795086"/>
          <a:ext cx="3543738" cy="49661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alpha val="34000"/>
          </a:schemeClr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800" b="1" i="1" dirty="0"/>
            <a:t>What’s missing?</a:t>
          </a:r>
        </a:p>
        <a:p xmlns:a="http://schemas.openxmlformats.org/drawingml/2006/main">
          <a:endParaRPr lang="en-US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D77F2-739A-4A89-A661-CB85509BDF9B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CACF9-41E7-4688-A447-D37913CE6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5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FCAAB-28C8-4621-BE68-EA0D2485C5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812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CACF9-41E7-4688-A447-D37913CE6B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25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FCAAB-28C8-4621-BE68-EA0D2485C5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763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Hi, if you don’t already know me, I’m Yonah Karp, </a:t>
            </a:r>
          </a:p>
          <a:p>
            <a:pPr marL="0" indent="0">
              <a:buFontTx/>
              <a:buNone/>
            </a:pPr>
            <a:r>
              <a:rPr lang="en-US" dirty="0"/>
              <a:t>and I manage the Research Data Warehouse team </a:t>
            </a:r>
          </a:p>
          <a:p>
            <a:pPr marL="0" indent="0">
              <a:buFontTx/>
              <a:buNone/>
            </a:pPr>
            <a:r>
              <a:rPr lang="en-US" dirty="0"/>
              <a:t>at the Kaiser Permanente Washington Health Research Institute </a:t>
            </a:r>
          </a:p>
          <a:p>
            <a:pPr marL="0" indent="0">
              <a:buFontTx/>
              <a:buNone/>
            </a:pPr>
            <a:r>
              <a:rPr lang="en-US" dirty="0"/>
              <a:t>as well as several project programmers. 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I’m also involved in the complicated relationship in modifying the Epic front end </a:t>
            </a:r>
          </a:p>
          <a:p>
            <a:pPr marL="0" indent="0">
              <a:buFontTx/>
              <a:buNone/>
            </a:pPr>
            <a:r>
              <a:rPr lang="en-US" dirty="0"/>
              <a:t>for research projects. </a:t>
            </a:r>
          </a:p>
          <a:p>
            <a:pPr marL="0" indent="0">
              <a:buFontTx/>
              <a:buNone/>
            </a:pPr>
            <a:r>
              <a:rPr lang="en-US" dirty="0"/>
              <a:t>And I'm also, as of last week, the </a:t>
            </a: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VIG Technical Lead for the HCSRN.</a:t>
            </a:r>
          </a:p>
          <a:p>
            <a:pPr marL="0" indent="0">
              <a:buFontTx/>
              <a:buNone/>
            </a:pPr>
            <a:endParaRPr lang="en-US" sz="1800" kern="0" dirty="0">
              <a:effectLst/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en-US" sz="1800" kern="0" dirty="0">
                <a:effectLst/>
                <a:latin typeface="Arial" panose="020B0604020202020204" pitchFamily="34" charset="0"/>
              </a:rPr>
              <a:t>My background includes academic work in math and mathematical statistics. </a:t>
            </a:r>
          </a:p>
          <a:p>
            <a:pPr marL="0" indent="0">
              <a:buFontTx/>
              <a:buNone/>
            </a:pPr>
            <a:r>
              <a:rPr lang="en-US" sz="1800" kern="0" dirty="0">
                <a:effectLst/>
                <a:latin typeface="Arial" panose="020B0604020202020204" pitchFamily="34" charset="0"/>
              </a:rPr>
              <a:t>I’ve worked at three research institutions – University of Wisconsin, University of Washington, and of course, KPWHRI.</a:t>
            </a:r>
          </a:p>
          <a:p>
            <a:pPr marL="0" indent="0">
              <a:buFontTx/>
              <a:buNone/>
            </a:pPr>
            <a:endParaRPr lang="en-US" sz="1800" kern="0" dirty="0">
              <a:effectLst/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en-US" sz="1800" kern="0" dirty="0">
                <a:effectLst/>
                <a:latin typeface="Arial" panose="020B0604020202020204" pitchFamily="34" charset="0"/>
              </a:rPr>
              <a:t>I’ve also worked in other data contexts. I’ve done a lot of different things.  I’ll just mention a few of them.</a:t>
            </a:r>
          </a:p>
          <a:p>
            <a:pPr marL="0" indent="0">
              <a:buFontTx/>
              <a:buNone/>
            </a:pPr>
            <a:endParaRPr lang="en-US" sz="1800" kern="0" dirty="0">
              <a:effectLst/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en-US" sz="1800" kern="0" dirty="0">
                <a:effectLst/>
                <a:latin typeface="Arial" panose="020B0604020202020204" pitchFamily="34" charset="0"/>
              </a:rPr>
              <a:t>I’ve worked in finance at JP Morgan Chase and State Street;</a:t>
            </a:r>
          </a:p>
          <a:p>
            <a:pPr marL="0" indent="0">
              <a:buFontTx/>
              <a:buNone/>
            </a:pPr>
            <a:r>
              <a:rPr lang="en-US" sz="1800" kern="0" dirty="0">
                <a:effectLst/>
                <a:latin typeface="Arial" panose="020B0604020202020204" pitchFamily="34" charset="0"/>
              </a:rPr>
              <a:t>Worked as a software engineer and systems programmer and manager at the University of Washington.</a:t>
            </a:r>
          </a:p>
          <a:p>
            <a:pPr marL="0" indent="0">
              <a:buFontTx/>
              <a:buNone/>
            </a:pPr>
            <a:r>
              <a:rPr lang="en-US" sz="1800" kern="0" dirty="0">
                <a:effectLst/>
                <a:latin typeface="Arial" panose="020B0604020202020204" pitchFamily="34" charset="0"/>
              </a:rPr>
              <a:t>I’ve worked with Truven Health Analytics on a project for the state of North Carolina, </a:t>
            </a:r>
          </a:p>
          <a:p>
            <a:pPr marL="0" indent="0">
              <a:buFontTx/>
              <a:buNone/>
            </a:pPr>
            <a:r>
              <a:rPr lang="en-US" sz="1800" kern="0" dirty="0">
                <a:effectLst/>
                <a:latin typeface="Arial" panose="020B0604020202020204" pitchFamily="34" charset="0"/>
              </a:rPr>
              <a:t>And  I’ve also worked in the world of web analytics, notably a company that hosts websites </a:t>
            </a:r>
          </a:p>
          <a:p>
            <a:pPr marL="0" indent="0">
              <a:buFontTx/>
              <a:buNone/>
            </a:pPr>
            <a:r>
              <a:rPr lang="en-US" sz="1800" kern="0" dirty="0">
                <a:effectLst/>
                <a:latin typeface="Arial" panose="020B0604020202020204" pitchFamily="34" charset="0"/>
              </a:rPr>
              <a:t>for half the automotive companies, </a:t>
            </a:r>
          </a:p>
          <a:p>
            <a:pPr marL="0" indent="0">
              <a:buFontTx/>
              <a:buNone/>
            </a:pPr>
            <a:r>
              <a:rPr lang="en-US" sz="1800" kern="0" dirty="0">
                <a:effectLst/>
                <a:latin typeface="Arial" panose="020B0604020202020204" pitchFamily="34" charset="0"/>
              </a:rPr>
              <a:t>analyzing consumer web traffic and behavior for companies like VW and GM.</a:t>
            </a:r>
          </a:p>
          <a:p>
            <a:pPr marL="0" indent="0">
              <a:buFontTx/>
              <a:buNone/>
            </a:pPr>
            <a:endParaRPr lang="en-US" sz="1800" kern="0" dirty="0">
              <a:effectLst/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en-US" sz="1800" kern="0" dirty="0">
                <a:effectLst/>
                <a:latin typeface="Arial" panose="020B0604020202020204" pitchFamily="34" charset="0"/>
              </a:rPr>
              <a:t>And yes, I’ve used SAS, off and on, since I was in college the 1980s. </a:t>
            </a:r>
          </a:p>
          <a:p>
            <a:pPr marL="0" indent="0">
              <a:buFontTx/>
              <a:buNone/>
            </a:pPr>
            <a:endParaRPr lang="en-US" sz="1800" kern="0" dirty="0">
              <a:effectLst/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en-US" sz="1800" kern="0" dirty="0">
                <a:effectLst/>
                <a:latin typeface="Arial" panose="020B0604020202020204" pitchFamily="34" charset="0"/>
              </a:rPr>
              <a:t>And SQL, of course, many flavors, and various other programming and scripting languages.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CACF9-41E7-4688-A447-D37913CE6B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5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dirty="0"/>
              <a:t>So, what I’ll be talking about today is a problem </a:t>
            </a:r>
          </a:p>
          <a:p>
            <a:pPr marL="0" indent="0">
              <a:buFont typeface="+mj-lt"/>
              <a:buNone/>
            </a:pPr>
            <a:r>
              <a:rPr lang="en-US" dirty="0"/>
              <a:t>that spans every organization I’ve ever worked in </a:t>
            </a:r>
          </a:p>
          <a:p>
            <a:pPr marL="0" indent="0">
              <a:buFont typeface="+mj-lt"/>
              <a:buNone/>
            </a:pPr>
            <a:r>
              <a:rPr lang="en-US" dirty="0"/>
              <a:t>– and the problem is not about data.  </a:t>
            </a:r>
          </a:p>
          <a:p>
            <a:pPr marL="0" indent="0">
              <a:buFont typeface="+mj-lt"/>
              <a:buNone/>
            </a:pPr>
            <a:r>
              <a:rPr lang="en-US" dirty="0"/>
              <a:t>It’s about communication.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Do you have </a:t>
            </a:r>
            <a:r>
              <a:rPr lang="en-US" b="1" i="1" dirty="0"/>
              <a:t>this </a:t>
            </a:r>
            <a:r>
              <a:rPr lang="en-US" b="0" i="0" dirty="0"/>
              <a:t>data? Can I find out </a:t>
            </a:r>
            <a:r>
              <a:rPr lang="en-US" b="1" i="1" dirty="0"/>
              <a:t>that </a:t>
            </a:r>
            <a:r>
              <a:rPr lang="en-US" b="0" i="0" dirty="0"/>
              <a:t>information?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i="0" dirty="0"/>
              <a:t>How do I solve a particular problem that requires data?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b="0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i="0" dirty="0"/>
              <a:t>And our data is really complicated.  It’s built off the EHR data and other business sources,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i="0" dirty="0"/>
              <a:t>Probably very similar to other HCSRN sites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b="0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i="0" dirty="0"/>
              <a:t>but even what starts out seeming like a simple question – for example,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i="0" dirty="0"/>
              <a:t>“how many people got levothyroxine in the month of May 2023,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i="0" dirty="0"/>
              <a:t>and which of them also had this particular diagnosis”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i="0" dirty="0"/>
              <a:t>is a lot more complicated than it looks on the surface.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i="0" dirty="0"/>
              <a:t>There’s a lot of nuance. The rules for how the data is built – just for the HCSRN VDW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i="0" dirty="0"/>
              <a:t>Not talking about any other model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i="0" dirty="0"/>
              <a:t>have been developed over maybe 20 years and have evolved,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i="0" dirty="0"/>
              <a:t>so even if you knew how data was built in a particular subject area five years ago,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i="0" dirty="0"/>
              <a:t>or what the subject areas were, you’d be behind.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b="0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i="0" dirty="0"/>
              <a:t>Communicating this nuance in the data sources, starting at a high level,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i="0" dirty="0"/>
              <a:t>and then being able to drill down to a deeper and more complex level,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i="0" dirty="0"/>
              <a:t>depending on individual needs, was our goal.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b="0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i="0" dirty="0"/>
              <a:t>We had the big-picture goal of creating a resource that people could interact with at any level of starting knowledge. And we wanted to build something that people could come back to again and again.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So, I’ll be walking through our effort, at KPWHRI, to solve the problem of communicating our data options to the Institute at large, particularly to faculty, project managers and others - especially non-programmers.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I'll be talking about the small grant I put together to address this problem, the investigation we did, and where those efforts took us.</a:t>
            </a:r>
          </a:p>
          <a:p>
            <a:pPr marL="0" indent="0">
              <a:buFont typeface="+mj-lt"/>
              <a:buNone/>
            </a:pPr>
            <a:endParaRPr lang="en-US" dirty="0"/>
          </a:p>
          <a:p>
            <a:pPr marL="0" indent="0">
              <a:buFont typeface="+mj-lt"/>
              <a:buNone/>
            </a:pPr>
            <a:r>
              <a:rPr lang="en-US" dirty="0"/>
              <a:t>And then I'll spend the rest of our time walking you through the </a:t>
            </a:r>
            <a:r>
              <a:rPr lang="en-US" b="1" dirty="0"/>
              <a:t>research data warehouse SharePoint site</a:t>
            </a:r>
            <a:r>
              <a:rPr lang="en-US" dirty="0"/>
              <a:t>, which is one of the main solutions that we built, and that we continue to enhance, to communicate our data capabilities.</a:t>
            </a:r>
          </a:p>
          <a:p>
            <a:pPr marL="0" indent="0">
              <a:buFont typeface="+mj-lt"/>
              <a:buNone/>
            </a:pPr>
            <a:endParaRPr lang="en-US" dirty="0"/>
          </a:p>
          <a:p>
            <a:pPr marL="0" indent="0">
              <a:buFont typeface="+mj-lt"/>
              <a:buNone/>
            </a:pPr>
            <a:r>
              <a:rPr lang="en-US" dirty="0"/>
              <a:t>I’ll also touch on the prep-to-research options for faculty, project managers (and, of course, programmers). </a:t>
            </a:r>
          </a:p>
          <a:p>
            <a:pPr marL="0" indent="0">
              <a:buFont typeface="+mj-lt"/>
              <a:buNone/>
            </a:pPr>
            <a:endParaRPr lang="en-US" dirty="0"/>
          </a:p>
          <a:p>
            <a:pPr marL="0" indent="0">
              <a:buFont typeface="+mj-lt"/>
              <a:buNone/>
            </a:pPr>
            <a:r>
              <a:rPr lang="en-US" dirty="0"/>
              <a:t>I'll take questions at the end.  I won’t be able to look at the chat until it’s time for Q&amp;A, and Roy will be helping me collate those questions so I can answer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CACF9-41E7-4688-A447-D37913CE6B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54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155440" algn="l"/>
              </a:tabLst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I’ve been at the Institute for five years, and I've worked in various capacities with the RDW,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155440" algn="l"/>
              </a:tabLst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as a data engineer and builder of research data, and </a:t>
            </a:r>
            <a:r>
              <a:rPr lang="en-US" sz="1800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a project programmer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155440" algn="l"/>
              </a:tabLst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pulls from these data stores for study needs,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155440" algn="l"/>
              </a:tabLst>
            </a:pPr>
            <a:endParaRPr lang="en-US" sz="18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155440" algn="l"/>
              </a:tabLst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now, as the manager of the data warehouse group for the last few years.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155440" algn="l"/>
              </a:tabLst>
            </a:pPr>
            <a:endParaRPr lang="en-US" sz="18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155440" algn="l"/>
              </a:tabLst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my time at the Institute, I've noticed a few things,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155440" algn="l"/>
              </a:tabLst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I've noticed that our excellent programmers, who are often embedded on research projects,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155440" algn="l"/>
              </a:tabLst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the main source of information about available data.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155440" algn="l"/>
              </a:tabLst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They're the source of truth and that works a lot of the time.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what I've seen in my time here are various questions and gaps in people's knowledge,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that's true for everyone, programmers, faculty, PMs – RDW – me…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Looking on the left-hand side of this slide: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I've seen is that programmers communicate well with both the RDW and faculty,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they're the brokers of what data is available.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RDW, the research data warehouse team,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communicate well with both programmers and IT,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there's not a ton of direct communication with faculty.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We’re in our own little silo.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So, on the top right of the slide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Faculty is getting most of the information about available data offerings and future capabilities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programmers, and that's efficient, but it's incomplete,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observation has been that faculty is missing opportunities.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 believe has been missing is the ability to communicate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current data </a:t>
            </a:r>
            <a:r>
              <a:rPr lang="en-US" sz="1800" b="1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offerings</a:t>
            </a: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better.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to understand research faculty </a:t>
            </a:r>
            <a:r>
              <a:rPr lang="en-US" sz="1800" b="1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needs</a:t>
            </a: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better.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 is good here and there,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when I started thinking about this a couple of years ago in the hopes of fixing 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was wanting us to build something more consistent,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also wanted to give researchers knowledge about what we're </a:t>
            </a:r>
            <a:r>
              <a:rPr lang="en-US" sz="1800" b="1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capable of building </a:t>
            </a: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well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just what we’ve already built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that they're poised to compete for the widest variety of grants.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ongoing need we’re continuing to address with the RDW site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communications between the Data Warehouse team and faculty/ project personnel.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That includes an evergreen source of easily findable information for project programmers, as well.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CACF9-41E7-4688-A447-D37913CE6B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72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155440" algn="l"/>
              </a:tabLst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had an internal opportunity here at KPWHRI to compete for small grants for work that didn’t fall under typical work.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155440" algn="l"/>
              </a:tabLst>
            </a:pPr>
            <a:endParaRPr lang="en-US" sz="18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155440" algn="l"/>
              </a:tabLst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was able to get one, and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155440" algn="l"/>
              </a:tabLst>
            </a:pPr>
            <a:endParaRPr lang="en-US" sz="18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155440" algn="l"/>
              </a:tabLst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goal of this small grant was to </a:t>
            </a:r>
            <a:r>
              <a:rPr lang="en-US" sz="1800" b="1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raise awareness</a:t>
            </a: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what we currently do,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155440" algn="l"/>
              </a:tabLst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detail, in a consistent and understandable way, and what we </a:t>
            </a:r>
            <a:r>
              <a:rPr lang="en-US" sz="1800" b="1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155440" algn="l"/>
              </a:tabLst>
            </a:pPr>
            <a:endParaRPr lang="en-US" sz="18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155440" algn="l"/>
              </a:tabLst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Everything I just said, data models, whatever data products we build,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155440" algn="l"/>
              </a:tabLst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areas, capabilities, future capabilities.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155440" algn="l"/>
              </a:tabLst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155440" algn="l"/>
              </a:tabLst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way that we worked on making this vision happen –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155440" algn="l"/>
              </a:tabLst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the small grant, we were given funding for a halftime communication consultant working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155440" algn="l"/>
              </a:tabLst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us, connecting with our internal communication group (the Eagles).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155440" algn="l"/>
              </a:tabLst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goal was more informed faculty, and better flow of communication.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155440" algn="l"/>
              </a:tabLst>
            </a:pPr>
            <a:endParaRPr lang="en-US" sz="18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155440" algn="l"/>
              </a:tabLst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Deliverables of the grant were a communications strategy and a work plan to support that objective,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155440" algn="l"/>
              </a:tabLst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site map and some draft text, and of course the overarching but unmeasurable goal, more informed faculty.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CACF9-41E7-4688-A447-D37913CE6B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24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155440" algn="l"/>
              </a:tabLst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Well, what actually happened?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15544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155440" algn="l"/>
              </a:tabLst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had a communications consultant for about half that time.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155440" algn="l"/>
              </a:tabLst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she was wonderful. But she got a full-time job, can’t blame her. So, she left about halfway through.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155440" algn="l"/>
              </a:tabLst>
            </a:pPr>
            <a:endParaRPr lang="en-US" sz="18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155440" algn="l"/>
              </a:tabLst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 she was here, she and I interviewed 11 faculty and the data warehouse team.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155440" algn="l"/>
              </a:tabLst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we delivered a communication strategy, some draft Internet pages, and the beginnings of some text.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155440" algn="l"/>
              </a:tabLst>
            </a:pPr>
            <a:endParaRPr lang="en-US" sz="18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155440" algn="l"/>
              </a:tabLst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after she left, there was some difficulty in regrouping. We tried to hire a new consultant. That ultimately did not happen.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15544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155440" algn="l"/>
              </a:tabLst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 discovered that creating a SharePoint site was really straightforward.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155440" algn="l"/>
              </a:tabLst>
            </a:pPr>
            <a:endParaRPr lang="en-US" sz="18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155440" algn="l"/>
              </a:tabLst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It's like four clicks, so that was a great discovery, except that it's a lot more than that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155440" algn="l"/>
              </a:tabLst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create a </a:t>
            </a:r>
            <a:r>
              <a:rPr lang="en-US" sz="1800" b="1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decent</a:t>
            </a: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SharePoint site.  So that’s where the work came in.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155440" algn="l"/>
              </a:tabLst>
            </a:pPr>
            <a:endParaRPr lang="en-US" sz="18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155440" algn="l"/>
              </a:tabLst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So, I started building the SharePoint site, got some guidance from our local communications people.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155440" algn="l"/>
              </a:tabLst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data warehouse folks, Roy, John and Al, helped build out the data pages.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155440" algn="l"/>
              </a:tabLst>
            </a:pPr>
            <a:endParaRPr lang="en-US" sz="18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155440" algn="l"/>
              </a:tabLst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of course, they were only too happy to give ongoing input.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CACF9-41E7-4688-A447-D37913CE6B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73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i="1" dirty="0"/>
          </a:p>
          <a:p>
            <a:r>
              <a:rPr lang="en-US" sz="1400" b="1" i="1" dirty="0"/>
              <a:t>Go to the Word Document:</a:t>
            </a:r>
          </a:p>
          <a:p>
            <a:r>
              <a:rPr lang="en-US" sz="1050" b="0" i="1" dirty="0"/>
              <a:t>RDW SharePoint Walkthrough for SDRF Presentation August 2023</a:t>
            </a:r>
          </a:p>
          <a:p>
            <a:endParaRPr lang="en-US" i="1" dirty="0"/>
          </a:p>
          <a:p>
            <a:pPr marL="1143000" lvl="2" indent="-228600">
              <a:buFont typeface="+mj-lt"/>
              <a:buAutoNum type="arabicPeriod"/>
            </a:pPr>
            <a:endParaRPr lang="en-US" dirty="0"/>
          </a:p>
          <a:p>
            <a:pPr marL="228600" lvl="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CACF9-41E7-4688-A447-D37913CE6B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54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0" lvl="2" indent="-228600">
              <a:buFont typeface="+mj-lt"/>
              <a:buAutoNum type="arabicPeriod"/>
            </a:pPr>
            <a:endParaRPr lang="en-US" dirty="0"/>
          </a:p>
          <a:p>
            <a:pPr marL="228600" lvl="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CACF9-41E7-4688-A447-D37913CE6B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10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i="1" dirty="0"/>
              <a:t>For the future,</a:t>
            </a:r>
          </a:p>
          <a:p>
            <a:r>
              <a:rPr lang="en-US" i="1" dirty="0"/>
              <a:t> </a:t>
            </a:r>
          </a:p>
          <a:p>
            <a:r>
              <a:rPr lang="en-US" i="1" dirty="0"/>
              <a:t> </a:t>
            </a:r>
          </a:p>
          <a:p>
            <a:r>
              <a:rPr lang="en-US" i="0" dirty="0"/>
              <a:t>We’d like to include more data topics</a:t>
            </a:r>
          </a:p>
          <a:p>
            <a:r>
              <a:rPr lang="en-US" i="0" dirty="0"/>
              <a:t>Go further with dashboards</a:t>
            </a:r>
          </a:p>
          <a:p>
            <a:r>
              <a:rPr lang="en-US" i="0" dirty="0"/>
              <a:t>Enhance git/ </a:t>
            </a:r>
            <a:r>
              <a:rPr lang="en-US" i="0" dirty="0" err="1"/>
              <a:t>github</a:t>
            </a:r>
            <a:r>
              <a:rPr lang="en-US" i="0" dirty="0"/>
              <a:t> training </a:t>
            </a:r>
          </a:p>
          <a:p>
            <a:r>
              <a:rPr lang="en-US" i="0" dirty="0"/>
              <a:t>Would like a page dedicated to better understanding of all data models</a:t>
            </a:r>
          </a:p>
          <a:p>
            <a:endParaRPr lang="en-US" i="0" dirty="0"/>
          </a:p>
          <a:p>
            <a:r>
              <a:rPr lang="en-US" i="0" dirty="0"/>
              <a:t>Would like links to useful business dashboards (which would require an analysis of the huge offerings from the business analytics group)</a:t>
            </a:r>
          </a:p>
          <a:p>
            <a:pPr marL="457200" lvl="1" indent="0">
              <a:buFont typeface="+mj-lt"/>
              <a:buNone/>
            </a:pPr>
            <a:endParaRPr lang="en-US" i="0" dirty="0"/>
          </a:p>
          <a:p>
            <a:endParaRPr lang="en-US" dirty="0"/>
          </a:p>
          <a:p>
            <a:pPr marL="228600" lvl="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CACF9-41E7-4688-A447-D37913CE6B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8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227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493" tIns="43247" rIns="86493" bIns="43247"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4" y="2483557"/>
            <a:ext cx="10706301" cy="2114070"/>
          </a:xfrm>
        </p:spPr>
        <p:txBody>
          <a:bodyPr anchor="b" anchorCtr="0">
            <a:normAutofit/>
          </a:bodyPr>
          <a:lstStyle>
            <a:lvl1pPr algn="l">
              <a:defRPr sz="30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756713"/>
            <a:ext cx="12192000" cy="751345"/>
          </a:xfrm>
          <a:prstGeom prst="rect">
            <a:avLst/>
          </a:prstGeom>
          <a:solidFill>
            <a:srgbClr val="006B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234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"/>
            <a:ext cx="12192000" cy="1814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 descr="mt_rainier_flowers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07" b="15853"/>
          <a:stretch/>
        </p:blipFill>
        <p:spPr>
          <a:xfrm>
            <a:off x="0" y="63140"/>
            <a:ext cx="12192000" cy="33774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708400"/>
            <a:ext cx="10363200" cy="86741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16120"/>
            <a:ext cx="10363200" cy="105156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375300"/>
            <a:ext cx="12192000" cy="1444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937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BA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         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26-985F-9D40-A811-D6DE90C3D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0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BA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67" y="1170215"/>
            <a:ext cx="5343725" cy="51616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038" y="1170215"/>
            <a:ext cx="5354700" cy="51616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         CONFIDENTIAL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26-985F-9D40-A811-D6DE90C3D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5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BA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25" y="1142995"/>
            <a:ext cx="5383331" cy="41677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32465" indent="0">
              <a:buNone/>
              <a:defRPr sz="1900" b="1"/>
            </a:lvl2pPr>
            <a:lvl3pPr marL="864931" indent="0">
              <a:buNone/>
              <a:defRPr sz="1700" b="1"/>
            </a:lvl3pPr>
            <a:lvl4pPr marL="1297396" indent="0">
              <a:buNone/>
              <a:defRPr sz="1500" b="1"/>
            </a:lvl4pPr>
            <a:lvl5pPr marL="1729862" indent="0">
              <a:buNone/>
              <a:defRPr sz="1500" b="1"/>
            </a:lvl5pPr>
            <a:lvl6pPr marL="2162327" indent="0">
              <a:buNone/>
              <a:defRPr sz="1500" b="1"/>
            </a:lvl6pPr>
            <a:lvl7pPr marL="2594793" indent="0">
              <a:buNone/>
              <a:defRPr sz="1500" b="1"/>
            </a:lvl7pPr>
            <a:lvl8pPr marL="3027258" indent="0">
              <a:buNone/>
              <a:defRPr sz="1500" b="1"/>
            </a:lvl8pPr>
            <a:lvl9pPr marL="3459724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25" y="1571674"/>
            <a:ext cx="5383331" cy="476018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2789" y="1133924"/>
            <a:ext cx="5396232" cy="41677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32465" indent="0">
              <a:buNone/>
              <a:defRPr sz="1900" b="1"/>
            </a:lvl2pPr>
            <a:lvl3pPr marL="864931" indent="0">
              <a:buNone/>
              <a:defRPr sz="1700" b="1"/>
            </a:lvl3pPr>
            <a:lvl4pPr marL="1297396" indent="0">
              <a:buNone/>
              <a:defRPr sz="1500" b="1"/>
            </a:lvl4pPr>
            <a:lvl5pPr marL="1729862" indent="0">
              <a:buNone/>
              <a:defRPr sz="1500" b="1"/>
            </a:lvl5pPr>
            <a:lvl6pPr marL="2162327" indent="0">
              <a:buNone/>
              <a:defRPr sz="1500" b="1"/>
            </a:lvl6pPr>
            <a:lvl7pPr marL="2594793" indent="0">
              <a:buNone/>
              <a:defRPr sz="1500" b="1"/>
            </a:lvl7pPr>
            <a:lvl8pPr marL="3027258" indent="0">
              <a:buNone/>
              <a:defRPr sz="1500" b="1"/>
            </a:lvl8pPr>
            <a:lvl9pPr marL="3459724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2789" y="1562603"/>
            <a:ext cx="5396232" cy="476018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         CONFIDENTIAL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26-985F-9D40-A811-D6DE90C3D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5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637" y="157759"/>
            <a:ext cx="11748512" cy="797537"/>
          </a:xfr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006BA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ound Same Side Corner Rectangle 7"/>
          <p:cNvSpPr/>
          <p:nvPr userDrawn="1"/>
        </p:nvSpPr>
        <p:spPr>
          <a:xfrm rot="5400000" flipH="1">
            <a:off x="-914450" y="1943016"/>
            <a:ext cx="5291356" cy="3462463"/>
          </a:xfrm>
          <a:prstGeom prst="round2SameRect">
            <a:avLst>
              <a:gd name="adj1" fmla="val 9364"/>
              <a:gd name="adj2" fmla="val 0"/>
            </a:avLst>
          </a:prstGeom>
          <a:solidFill>
            <a:schemeClr val="accent3">
              <a:lumMod val="20000"/>
              <a:lumOff val="8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493" tIns="43247" rIns="86493" bIns="43247"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214" y="1028571"/>
            <a:ext cx="8238647" cy="528514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587" y="1159541"/>
            <a:ext cx="2923015" cy="50117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32465" indent="0">
              <a:buNone/>
              <a:defRPr sz="1100"/>
            </a:lvl2pPr>
            <a:lvl3pPr marL="864931" indent="0">
              <a:buNone/>
              <a:defRPr sz="900"/>
            </a:lvl3pPr>
            <a:lvl4pPr marL="1297396" indent="0">
              <a:buNone/>
              <a:defRPr sz="900"/>
            </a:lvl4pPr>
            <a:lvl5pPr marL="1729862" indent="0">
              <a:buNone/>
              <a:defRPr sz="900"/>
            </a:lvl5pPr>
            <a:lvl6pPr marL="2162327" indent="0">
              <a:buNone/>
              <a:defRPr sz="900"/>
            </a:lvl6pPr>
            <a:lvl7pPr marL="2594793" indent="0">
              <a:buNone/>
              <a:defRPr sz="900"/>
            </a:lvl7pPr>
            <a:lvl8pPr marL="3027258" indent="0">
              <a:buNone/>
              <a:defRPr sz="900"/>
            </a:lvl8pPr>
            <a:lvl9pPr marL="3459724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         CONFIDENTIAL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26-985F-9D40-A811-D6DE90C3D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4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BA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         CONFIDENTIAL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26-985F-9D40-A811-D6DE90C3D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         CONFIDENTIAL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26-985F-9D40-A811-D6DE90C3D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1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/Tabl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>
            <a:extLst>
              <a:ext uri="{FF2B5EF4-FFF2-40B4-BE49-F238E27FC236}">
                <a16:creationId xmlns:a16="http://schemas.microsoft.com/office/drawing/2014/main" id="{2BCAA14D-395A-4E17-9360-5E777C6019C1}"/>
              </a:ext>
            </a:extLst>
          </p:cNvPr>
          <p:cNvGrpSpPr>
            <a:grpSpLocks/>
          </p:cNvGrpSpPr>
          <p:nvPr/>
        </p:nvGrpSpPr>
        <p:grpSpPr bwMode="auto">
          <a:xfrm>
            <a:off x="546101" y="827089"/>
            <a:ext cx="11250084" cy="1106487"/>
            <a:chOff x="409575" y="827088"/>
            <a:chExt cx="8437563" cy="110648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CF5FFC-FC63-478D-9715-A7182FBF538B}"/>
                </a:ext>
              </a:extLst>
            </p:cNvPr>
            <p:cNvSpPr/>
            <p:nvPr userDrawn="1"/>
          </p:nvSpPr>
          <p:spPr>
            <a:xfrm>
              <a:off x="6383338" y="1127125"/>
              <a:ext cx="2463800" cy="806450"/>
            </a:xfrm>
            <a:prstGeom prst="rect">
              <a:avLst/>
            </a:prstGeom>
            <a:gradFill>
              <a:gsLst>
                <a:gs pos="1000">
                  <a:schemeClr val="accent1">
                    <a:lumMod val="50000"/>
                  </a:schemeClr>
                </a:gs>
                <a:gs pos="18000">
                  <a:schemeClr val="accent1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"/>
                <a:buChar char="&gt;"/>
                <a:defRPr/>
              </a:pPr>
              <a:endParaRPr lang="en-US" sz="1800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0F8B2A5E-187E-410E-979C-4E85CC9B143B}"/>
                </a:ext>
              </a:extLst>
            </p:cNvPr>
            <p:cNvSpPr/>
            <p:nvPr userDrawn="1"/>
          </p:nvSpPr>
          <p:spPr>
            <a:xfrm flipV="1">
              <a:off x="6383338" y="1703388"/>
              <a:ext cx="304800" cy="230187"/>
            </a:xfrm>
            <a:prstGeom prst="rtTriangle">
              <a:avLst/>
            </a:prstGeom>
            <a:solidFill>
              <a:srgbClr val="281A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"/>
                <a:buChar char="&gt;"/>
                <a:defRPr/>
              </a:pPr>
              <a:endParaRPr lang="en-US"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5F45CF2-1BCF-42D8-A78A-49FC0D0504BC}"/>
                </a:ext>
              </a:extLst>
            </p:cNvPr>
            <p:cNvSpPr/>
            <p:nvPr userDrawn="1"/>
          </p:nvSpPr>
          <p:spPr>
            <a:xfrm>
              <a:off x="409575" y="827088"/>
              <a:ext cx="6278563" cy="876300"/>
            </a:xfrm>
            <a:prstGeom prst="rect">
              <a:avLst/>
            </a:prstGeom>
            <a:gradFill flip="none" rotWithShape="1">
              <a:gsLst>
                <a:gs pos="0">
                  <a:srgbClr val="0C1627"/>
                </a:gs>
                <a:gs pos="100000">
                  <a:schemeClr val="tx2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"/>
                <a:buChar char="&gt;"/>
                <a:defRPr/>
              </a:pPr>
              <a:endParaRPr lang="en-US" sz="1800"/>
            </a:p>
          </p:txBody>
        </p:sp>
      </p:grpSp>
      <p:pic>
        <p:nvPicPr>
          <p:cNvPr id="8" name="Picture 13" descr="TDC_BDP_Horiz2_Reverse.pdf">
            <a:extLst>
              <a:ext uri="{FF2B5EF4-FFF2-40B4-BE49-F238E27FC236}">
                <a16:creationId xmlns:a16="http://schemas.microsoft.com/office/drawing/2014/main" id="{96F8D229-BCB5-44EA-8950-E56F9CE2F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901" y="5154614"/>
            <a:ext cx="228176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TDC_BDP_Horiz2_Reverse.pdf">
            <a:extLst>
              <a:ext uri="{FF2B5EF4-FFF2-40B4-BE49-F238E27FC236}">
                <a16:creationId xmlns:a16="http://schemas.microsoft.com/office/drawing/2014/main" id="{EE9E54CE-C0EC-4D2A-9EF8-A0083B446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901" y="1312864"/>
            <a:ext cx="228176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6979" y="1825626"/>
            <a:ext cx="7205472" cy="149961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34267" y="827088"/>
            <a:ext cx="7656576" cy="877824"/>
          </a:xfrm>
          <a:noFill/>
        </p:spPr>
        <p:txBody>
          <a:bodyPr/>
          <a:lstStyle>
            <a:lvl1pPr>
              <a:defRPr sz="240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9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7061" y="157758"/>
            <a:ext cx="11596751" cy="797272"/>
          </a:xfrm>
          <a:prstGeom prst="rect">
            <a:avLst/>
          </a:prstGeom>
        </p:spPr>
        <p:txBody>
          <a:bodyPr vert="horz" lIns="86493" tIns="43247" rIns="86493" bIns="43247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059" y="1111895"/>
            <a:ext cx="11596751" cy="5268585"/>
          </a:xfrm>
          <a:prstGeom prst="rect">
            <a:avLst/>
          </a:prstGeom>
        </p:spPr>
        <p:txBody>
          <a:bodyPr vert="horz" lIns="86493" tIns="43247" rIns="86493" bIns="4324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6668" y="6588484"/>
            <a:ext cx="4642261" cy="168175"/>
          </a:xfrm>
          <a:prstGeom prst="rect">
            <a:avLst/>
          </a:prstGeom>
        </p:spPr>
        <p:txBody>
          <a:bodyPr vert="horz" lIns="86493" tIns="43247" rIns="86493" bIns="4324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|          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9642" y="6588483"/>
            <a:ext cx="502217" cy="168176"/>
          </a:xfrm>
          <a:prstGeom prst="rect">
            <a:avLst/>
          </a:prstGeom>
        </p:spPr>
        <p:txBody>
          <a:bodyPr vert="horz" lIns="86493" tIns="43247" rIns="86493" bIns="43247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 </a:t>
            </a:r>
            <a:fld id="{A0C21F26-985F-9D40-A811-D6DE90C3D8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1"/>
            <a:ext cx="12192000" cy="649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KPhor_307pc_4in_wide_300dpi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950" y="6507692"/>
            <a:ext cx="2626860" cy="22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6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l" defTabSz="432465" rtl="0" eaLnBrk="1" latinLnBrk="0" hangingPunct="1">
        <a:lnSpc>
          <a:spcPct val="80000"/>
        </a:lnSpc>
        <a:spcBef>
          <a:spcPct val="0"/>
        </a:spcBef>
        <a:buNone/>
        <a:defRPr sz="2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432465" rtl="0" eaLnBrk="1" latinLnBrk="0" hangingPunct="1">
        <a:spcBef>
          <a:spcPts val="378"/>
        </a:spcBef>
        <a:spcAft>
          <a:spcPts val="568"/>
        </a:spcAft>
        <a:buClr>
          <a:srgbClr val="78BE20"/>
        </a:buClr>
        <a:buSzPct val="90000"/>
        <a:buFont typeface="Wingdings" charset="2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6297" indent="-168181" algn="l" defTabSz="432465" rtl="0" eaLnBrk="1" latinLnBrk="0" hangingPunct="1">
        <a:spcBef>
          <a:spcPts val="378"/>
        </a:spcBef>
        <a:spcAft>
          <a:spcPts val="568"/>
        </a:spcAft>
        <a:buClr>
          <a:schemeClr val="accent2">
            <a:lumMod val="60000"/>
            <a:lumOff val="40000"/>
          </a:schemeClr>
        </a:buClr>
        <a:buSzPct val="80000"/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582" indent="-156168" algn="l" defTabSz="432465" rtl="0" eaLnBrk="1" latinLnBrk="0" hangingPunct="1">
        <a:spcBef>
          <a:spcPts val="378"/>
        </a:spcBef>
        <a:spcAft>
          <a:spcPts val="568"/>
        </a:spcAft>
        <a:buClr>
          <a:schemeClr val="accent2">
            <a:lumMod val="60000"/>
            <a:lumOff val="40000"/>
          </a:schemeClr>
        </a:buClr>
        <a:buSzPct val="80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56815" indent="-156168" algn="l" defTabSz="432465" rtl="0" eaLnBrk="1" latinLnBrk="0" hangingPunct="1">
        <a:spcBef>
          <a:spcPts val="378"/>
        </a:spcBef>
        <a:spcAft>
          <a:spcPts val="568"/>
        </a:spcAft>
        <a:buClr>
          <a:schemeClr val="accent2">
            <a:lumMod val="60000"/>
            <a:lumOff val="40000"/>
          </a:schemeClr>
        </a:buClr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73047" indent="-156168" algn="l" defTabSz="432465" rtl="0" eaLnBrk="1" latinLnBrk="0" hangingPunct="1">
        <a:spcBef>
          <a:spcPts val="378"/>
        </a:spcBef>
        <a:spcAft>
          <a:spcPts val="568"/>
        </a:spcAft>
        <a:buClr>
          <a:schemeClr val="accent2">
            <a:lumMod val="60000"/>
            <a:lumOff val="40000"/>
          </a:schemeClr>
        </a:buClr>
        <a:buSzPct val="80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78560" indent="-216233" algn="l" defTabSz="432465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11026" indent="-216233" algn="l" defTabSz="432465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3491" indent="-216233" algn="l" defTabSz="432465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5957" indent="-216233" algn="l" defTabSz="432465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4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465" algn="l" defTabSz="4324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931" algn="l" defTabSz="4324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7396" algn="l" defTabSz="4324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9862" algn="l" defTabSz="4324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2327" algn="l" defTabSz="4324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4793" algn="l" defTabSz="4324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7258" algn="l" defTabSz="4324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9724" algn="l" defTabSz="4324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ysp-cloud.kp.org/:w:/g/personal/yonah_d_karp_kp_org/EdVEIH2J9tVLg7zaJJjMXmQBvwqIpUyeI0XxeOWW51Z-PA?e=Aao6A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p-cloud.kp.org/sites/KPWHRI-ResearchDataWarehous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0078B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Yes, We Have the Data You Need:</a:t>
            </a:r>
            <a:br>
              <a:rPr lang="en-US" sz="3200" dirty="0">
                <a:solidFill>
                  <a:srgbClr val="0078B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800" b="1" i="1" dirty="0">
                <a:solidFill>
                  <a:schemeClr val="accent4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en-US" sz="1800" b="1" i="1" dirty="0">
                <a:solidFill>
                  <a:schemeClr val="accent4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Challenges and Solutions for Communicating Research Data to Faculty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14399" y="4516119"/>
            <a:ext cx="10508105" cy="1824719"/>
          </a:xfrm>
        </p:spPr>
        <p:txBody>
          <a:bodyPr anchor="ctr">
            <a:normAutofit lnSpcReduction="10000"/>
          </a:bodyPr>
          <a:lstStyle/>
          <a:p>
            <a:pPr lvl="0" algn="ctr"/>
            <a:endParaRPr lang="en-US" sz="1100" b="1" i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 algn="ctr"/>
            <a:r>
              <a:rPr lang="en-US" sz="28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Scientific Data Resources Forum, 08/08/2023</a:t>
            </a:r>
          </a:p>
          <a:p>
            <a:pPr lvl="0" algn="r">
              <a:spcBef>
                <a:spcPts val="0"/>
              </a:spcBef>
            </a:pPr>
            <a:r>
              <a:rPr lang="en-US" sz="1800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Yonah Karp,</a:t>
            </a:r>
          </a:p>
          <a:p>
            <a:pPr lvl="0" algn="r">
              <a:spcBef>
                <a:spcPts val="0"/>
              </a:spcBef>
            </a:pPr>
            <a:r>
              <a:rPr lang="en-US" sz="1800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Manager, Data Projects &amp; Programs, KPWHRI</a:t>
            </a:r>
          </a:p>
          <a:p>
            <a:pPr lvl="0" algn="r">
              <a:spcBef>
                <a:spcPts val="0"/>
              </a:spcBef>
            </a:pPr>
            <a:r>
              <a:rPr lang="en-US" sz="1800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VIG Technical Lead, HCSRN</a:t>
            </a:r>
          </a:p>
          <a:p>
            <a:pPr lvl="0" algn="r">
              <a:spcBef>
                <a:spcPts val="0"/>
              </a:spcBef>
            </a:pPr>
            <a:endParaRPr lang="en-US" i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13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CA13B48-163A-2F7D-5F61-2B9A167D6178}"/>
              </a:ext>
            </a:extLst>
          </p:cNvPr>
          <p:cNvSpPr/>
          <p:nvPr/>
        </p:nvSpPr>
        <p:spPr>
          <a:xfrm>
            <a:off x="4864541" y="955029"/>
            <a:ext cx="3068734" cy="145054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7FC54C-A85A-535F-90E6-B2E2A44AFFE7}"/>
              </a:ext>
            </a:extLst>
          </p:cNvPr>
          <p:cNvSpPr/>
          <p:nvPr/>
        </p:nvSpPr>
        <p:spPr>
          <a:xfrm>
            <a:off x="4851379" y="5112118"/>
            <a:ext cx="3068734" cy="145054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B000BC-6F03-4CB9-B0F4-ABAB7A809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      </a:t>
            </a:r>
            <a:r>
              <a:rPr lang="en-US" sz="4000" i="1" dirty="0">
                <a:solidFill>
                  <a:schemeClr val="bg1">
                    <a:lumMod val="50000"/>
                  </a:schemeClr>
                </a:solidFill>
              </a:rPr>
              <a:t>Questions?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                                                                      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(Greenlake and long-ago me)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Content Placeholder 6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062F11C1-0C03-427A-9CBA-01CFDD5D7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35548" y="1652757"/>
            <a:ext cx="5581815" cy="418636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D6BDC-6AED-4163-9B24-82D051FE4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          CONFIDENTIAL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C4248-0FAF-4257-B3CE-D47140099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21F26-985F-9D40-A811-D6DE90C3D8D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BD3B79-A597-4319-ABD0-944E803C3A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858" y="955029"/>
            <a:ext cx="4186361" cy="5581815"/>
          </a:xfrm>
          <a:prstGeom prst="rect">
            <a:avLst/>
          </a:prstGeom>
        </p:spPr>
      </p:pic>
      <p:pic>
        <p:nvPicPr>
          <p:cNvPr id="6" name="Picture 5" descr="A child smiling with her eyes closed&#10;&#10;Description automatically generated">
            <a:extLst>
              <a:ext uri="{FF2B5EF4-FFF2-40B4-BE49-F238E27FC236}">
                <a16:creationId xmlns:a16="http://schemas.microsoft.com/office/drawing/2014/main" id="{65BBFF28-7861-7C6C-41D0-192855A0D8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541" y="2074884"/>
            <a:ext cx="3042411" cy="334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95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lvl="0" algn="ctr"/>
            <a:r>
              <a:rPr lang="en-US" sz="3400" b="0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Thanks for attending!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14400" y="4516120"/>
            <a:ext cx="10363200" cy="1701800"/>
          </a:xfrm>
        </p:spPr>
        <p:txBody>
          <a:bodyPr>
            <a:normAutofit fontScale="40000" lnSpcReduction="20000"/>
          </a:bodyPr>
          <a:lstStyle/>
          <a:p>
            <a:pPr lvl="0" algn="ctr"/>
            <a:r>
              <a:rPr lang="en-US" sz="48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   </a:t>
            </a:r>
            <a:r>
              <a:rPr lang="en-US" sz="48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6700" dirty="0">
                <a:solidFill>
                  <a:srgbClr val="0078B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Yes, We Have the Data You Need:</a:t>
            </a:r>
            <a:br>
              <a:rPr lang="en-US" sz="1300" dirty="0">
                <a:solidFill>
                  <a:srgbClr val="0078B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500" dirty="0">
              <a:solidFill>
                <a:srgbClr val="0078B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4800" i="1" dirty="0">
                <a:solidFill>
                  <a:schemeClr val="accent4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Challenges and Solutions for Communicating Research Data to Faculty</a:t>
            </a:r>
            <a:endParaRPr lang="en-US" sz="7600" i="1" dirty="0">
              <a:solidFill>
                <a:schemeClr val="accent4">
                  <a:lumMod val="75000"/>
                </a:schemeClr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algn="ctr"/>
            <a:r>
              <a:rPr lang="en-US" sz="76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800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Scientific Data Resources Forum, 08/08/2023 </a:t>
            </a:r>
            <a:endParaRPr lang="en-US" sz="3000" i="1" dirty="0">
              <a:solidFill>
                <a:prstClr val="black">
                  <a:lumMod val="50000"/>
                  <a:lumOff val="50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en-US" sz="3000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Yonah Karp, KPWHRI </a:t>
            </a:r>
          </a:p>
        </p:txBody>
      </p:sp>
    </p:spTree>
    <p:extLst>
      <p:ext uri="{BB962C8B-B14F-4D97-AF65-F5344CB8AC3E}">
        <p14:creationId xmlns:p14="http://schemas.microsoft.com/office/powerpoint/2010/main" val="36582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6F6A6DD-217D-1A3C-EFDB-236E65782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061" y="157758"/>
            <a:ext cx="11596751" cy="797272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Who am I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3BAE652-AA0D-5BF5-1FA5-82360AF82C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46090" y="1124365"/>
            <a:ext cx="7803506" cy="5208652"/>
          </a:xfrm>
        </p:spPr>
        <p:txBody>
          <a:bodyPr>
            <a:normAutofit/>
          </a:bodyPr>
          <a:lstStyle/>
          <a:p>
            <a:pPr lvl="1" indent="0">
              <a:buNone/>
            </a:pPr>
            <a:endParaRPr lang="en-US" sz="3200" dirty="0"/>
          </a:p>
          <a:p>
            <a:pPr marL="619197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7 years at KPWA/ KPWHRI</a:t>
            </a:r>
          </a:p>
          <a:p>
            <a:pPr marL="619197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KPWHRI Research Data Warehouse  </a:t>
            </a:r>
          </a:p>
          <a:p>
            <a:pPr marL="619197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Data engineering &amp; integration, management, systems management &amp; analysis</a:t>
            </a:r>
          </a:p>
          <a:p>
            <a:pPr marL="619197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Data contexts: finance, research, healthcare, other business </a:t>
            </a:r>
          </a:p>
          <a:p>
            <a:pPr marL="619197" lvl="1" indent="-342900">
              <a:buFont typeface="Arial" panose="020B0604020202020204" pitchFamily="34" charset="0"/>
              <a:buChar char="•"/>
            </a:pP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19197" lvl="1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1DC9DC-4648-49BB-B42D-F36B81C71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6668" y="6588484"/>
            <a:ext cx="4642261" cy="16817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00"/>
              <a:t>|          CONFIDENTIAL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BBEFF-E315-475D-8124-64CDA8F68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9642" y="6588483"/>
            <a:ext cx="502217" cy="16817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0C21F26-985F-9D40-A811-D6DE90C3D8D1}" type="slidenum">
              <a:rPr lang="en-US" sz="5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500"/>
          </a:p>
        </p:txBody>
      </p:sp>
      <p:pic>
        <p:nvPicPr>
          <p:cNvPr id="6" name="Content Placeholder 6" descr="Abstract background of data">
            <a:extLst>
              <a:ext uri="{FF2B5EF4-FFF2-40B4-BE49-F238E27FC236}">
                <a16:creationId xmlns:a16="http://schemas.microsoft.com/office/drawing/2014/main" id="{627EA822-7367-DA8E-1D88-67CB10E503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03" y="1465964"/>
            <a:ext cx="2865095" cy="4611585"/>
          </a:xfrm>
          <a:noFill/>
        </p:spPr>
      </p:pic>
    </p:spTree>
    <p:extLst>
      <p:ext uri="{BB962C8B-B14F-4D97-AF65-F5344CB8AC3E}">
        <p14:creationId xmlns:p14="http://schemas.microsoft.com/office/powerpoint/2010/main" val="4273327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6F6A6DD-217D-1A3C-EFDB-236E65782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624" y="127506"/>
            <a:ext cx="11596751" cy="797272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Research Data: Do you have</a:t>
            </a:r>
            <a:r>
              <a:rPr lang="en-US" sz="4800" dirty="0">
                <a:latin typeface="Impact" panose="020B0806030902050204" pitchFamily="34" charset="0"/>
              </a:rPr>
              <a:t> </a:t>
            </a:r>
            <a:r>
              <a:rPr lang="en-US" sz="5400" dirty="0">
                <a:latin typeface="Impact" panose="020B0806030902050204" pitchFamily="34" charset="0"/>
              </a:rPr>
              <a:t>∞</a:t>
            </a:r>
            <a:r>
              <a:rPr lang="en-US" sz="5400" dirty="0"/>
              <a:t> ? </a:t>
            </a:r>
            <a:r>
              <a:rPr lang="en-US" sz="5400" b="0" dirty="0"/>
              <a:t>&amp;</a:t>
            </a:r>
            <a:r>
              <a:rPr lang="en-US" sz="5400" dirty="0"/>
              <a:t>?</a:t>
            </a:r>
            <a:r>
              <a:rPr lang="en-US" sz="5400" dirty="0">
                <a:latin typeface="Impact" panose="020B0806030902050204" pitchFamily="34" charset="0"/>
              </a:rPr>
              <a:t> </a:t>
            </a:r>
            <a:endParaRPr lang="en-US" sz="48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3BAE652-AA0D-5BF5-1FA5-82360AF82C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567" y="1170215"/>
            <a:ext cx="8122736" cy="5161643"/>
          </a:xfrm>
        </p:spPr>
        <p:txBody>
          <a:bodyPr>
            <a:normAutofit/>
          </a:bodyPr>
          <a:lstStyle/>
          <a:p>
            <a:pPr lvl="1" indent="0">
              <a:buNone/>
            </a:pPr>
            <a:endParaRPr lang="en-US" sz="3200" dirty="0"/>
          </a:p>
          <a:p>
            <a:pPr marL="619197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Naming the Problem </a:t>
            </a:r>
          </a:p>
          <a:p>
            <a:pPr marL="619197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Refining our Understanding </a:t>
            </a:r>
          </a:p>
          <a:p>
            <a:pPr marL="619197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Small Grant – Strategy &amp; Execution</a:t>
            </a:r>
          </a:p>
          <a:p>
            <a:pPr marL="619197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RDW SharePoint Site</a:t>
            </a:r>
          </a:p>
          <a:p>
            <a:pPr marL="619197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Prep-to-Research options</a:t>
            </a:r>
          </a:p>
          <a:p>
            <a:pPr marL="619197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Future Plans</a:t>
            </a:r>
          </a:p>
          <a:p>
            <a:pPr marL="619197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Questions?</a:t>
            </a:r>
          </a:p>
          <a:p>
            <a:pPr marL="619197" lvl="1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7" name="Content Placeholder 6" descr="Abstract background of data">
            <a:extLst>
              <a:ext uri="{FF2B5EF4-FFF2-40B4-BE49-F238E27FC236}">
                <a16:creationId xmlns:a16="http://schemas.microsoft.com/office/drawing/2014/main" id="{D1AEBAC8-696E-4BC4-B6BE-3778714BA8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044" y="2148113"/>
            <a:ext cx="3901389" cy="2194531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1DC9DC-4648-49BB-B42D-F36B81C71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6668" y="6588484"/>
            <a:ext cx="4642261" cy="16817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00"/>
              <a:t>|          CONFIDENTIAL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BBEFF-E315-475D-8124-64CDA8F68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9642" y="6588483"/>
            <a:ext cx="502217" cy="16817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0C21F26-985F-9D40-A811-D6DE90C3D8D1}" type="slidenum">
              <a:rPr lang="en-US" sz="500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500"/>
          </a:p>
        </p:txBody>
      </p:sp>
    </p:spTree>
    <p:extLst>
      <p:ext uri="{BB962C8B-B14F-4D97-AF65-F5344CB8AC3E}">
        <p14:creationId xmlns:p14="http://schemas.microsoft.com/office/powerpoint/2010/main" val="4034185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973AE-4901-447E-B5F6-84F0F24DB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061" y="157758"/>
            <a:ext cx="11596751" cy="79727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RDW Internal Communications Strategy: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Naming the Problem </a:t>
            </a:r>
            <a:r>
              <a:rPr lang="en-US" sz="3100" b="0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endParaRPr lang="en-US" sz="3200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28B8844-CAAA-4F12-A74A-63B40E7DCB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301043"/>
              </p:ext>
            </p:extLst>
          </p:nvPr>
        </p:nvGraphicFramePr>
        <p:xfrm>
          <a:off x="307061" y="1137300"/>
          <a:ext cx="11596687" cy="526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50D7D-5513-4370-B033-18B8013D8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          CONFIDENTIAL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C6A3A0-F84E-484D-A314-B7A62B18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21F26-985F-9D40-A811-D6DE90C3D8D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140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000BC-6F03-4CB9-B0F4-ABAB7A809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Small Grant – Strategy &amp; Execution </a:t>
            </a:r>
            <a:r>
              <a:rPr lang="en-US" dirty="0"/>
              <a:t>– Spring 2021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DD3E9-94F8-42A1-AAF9-F72F05B29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buFontTx/>
              <a:buChar char="-"/>
            </a:pPr>
            <a:r>
              <a:rPr lang="en-US" sz="4400" dirty="0"/>
              <a:t>GOAL:  Raise awareness among faculty of the RDW’s current structure, function, data models built, data areas and capabilities that can be accessed by programmers and researchers</a:t>
            </a:r>
          </a:p>
          <a:p>
            <a:pPr marL="342900" indent="-342900">
              <a:buFontTx/>
              <a:buChar char="-"/>
            </a:pPr>
            <a:r>
              <a:rPr lang="en-US" sz="4400" dirty="0"/>
              <a:t>GOAL:  Raise awareness of future capabilities which will allow for increased funding opportunities </a:t>
            </a:r>
          </a:p>
          <a:p>
            <a:pPr marL="342900" indent="-342900">
              <a:buFontTx/>
              <a:buChar char="-"/>
            </a:pPr>
            <a:r>
              <a:rPr lang="en-US" sz="4400" dirty="0"/>
              <a:t>METHOD: 4 months half-time Communications Consultant + RDW + Eagles</a:t>
            </a:r>
          </a:p>
          <a:p>
            <a:pPr marL="342900" indent="-342900">
              <a:buFontTx/>
              <a:buChar char="-"/>
            </a:pPr>
            <a:r>
              <a:rPr lang="en-US" sz="4400" dirty="0"/>
              <a:t>GOAL: More informed faculty, better flow of communication</a:t>
            </a:r>
            <a:endParaRPr lang="en-US" b="1" dirty="0"/>
          </a:p>
          <a:p>
            <a:pPr marL="342900" indent="-342900">
              <a:buFontTx/>
              <a:buChar char="-"/>
            </a:pPr>
            <a:r>
              <a:rPr lang="en-US" sz="4400" dirty="0"/>
              <a:t>Deliverables:</a:t>
            </a:r>
          </a:p>
          <a:p>
            <a:pPr marL="619197" lvl="1" indent="-342900">
              <a:buFontTx/>
              <a:buChar char="-"/>
            </a:pPr>
            <a:r>
              <a:rPr lang="en-US" sz="3400" dirty="0"/>
              <a:t>Communication strategy + workplan to support the objective </a:t>
            </a:r>
          </a:p>
          <a:p>
            <a:pPr marL="619197" lvl="1" indent="-342900">
              <a:buFontTx/>
              <a:buChar char="-"/>
            </a:pPr>
            <a:r>
              <a:rPr lang="en-US" sz="3400" dirty="0"/>
              <a:t>Site map and draft text for intranet web pages </a:t>
            </a:r>
          </a:p>
          <a:p>
            <a:pPr marL="619197" lvl="1" indent="-342900">
              <a:buFontTx/>
              <a:buChar char="-"/>
            </a:pPr>
            <a:r>
              <a:rPr lang="en-US" sz="3400" dirty="0"/>
              <a:t>More informed faculty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D6BDC-6AED-4163-9B24-82D051FE4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          CONFIDENTIAL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C4248-0FAF-4257-B3CE-D47140099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21F26-985F-9D40-A811-D6DE90C3D8D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463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000BC-6F03-4CB9-B0F4-ABAB7A809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Small Grant – Strategy &amp; Execution </a:t>
            </a:r>
            <a:r>
              <a:rPr lang="en-US" dirty="0"/>
              <a:t>– What Actually Happened (2021-2)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DD3E9-94F8-42A1-AAF9-F72F05B29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 marL="342900" indent="-342900">
              <a:buFontTx/>
              <a:buChar char="-"/>
            </a:pPr>
            <a:r>
              <a:rPr lang="en-US" sz="4400" dirty="0"/>
              <a:t>2 months half-time Communications Consultant (of 4-month contract)</a:t>
            </a:r>
          </a:p>
          <a:p>
            <a:pPr marL="1099715" lvl="3" indent="-342900">
              <a:buFontTx/>
              <a:buChar char="-"/>
            </a:pPr>
            <a:r>
              <a:rPr lang="en-US" sz="4000" dirty="0"/>
              <a:t>Consultant &amp; I interviewed 11 faculty and 4 RDW members</a:t>
            </a:r>
          </a:p>
          <a:p>
            <a:pPr marL="1099715" lvl="3" indent="-342900">
              <a:buFontTx/>
              <a:buChar char="-"/>
            </a:pPr>
            <a:r>
              <a:rPr lang="en-US" sz="4000" dirty="0"/>
              <a:t>Helped to refine my understanding of the problem </a:t>
            </a:r>
          </a:p>
          <a:p>
            <a:pPr marL="1099715" lvl="3" indent="-342900">
              <a:buFontTx/>
              <a:buChar char="-"/>
            </a:pPr>
            <a:r>
              <a:rPr lang="en-US" sz="4000" dirty="0"/>
              <a:t>Consultant delivered communication strategy &amp; draft text</a:t>
            </a:r>
          </a:p>
          <a:p>
            <a:pPr marL="342900" indent="-342900">
              <a:buFontTx/>
              <a:buChar char="-"/>
            </a:pPr>
            <a:r>
              <a:rPr lang="en-US" sz="4400" dirty="0"/>
              <a:t>Regrouping efforts</a:t>
            </a:r>
          </a:p>
          <a:p>
            <a:pPr marL="1099715" lvl="3" indent="-342900">
              <a:buFontTx/>
              <a:buChar char="-"/>
            </a:pPr>
            <a:r>
              <a:rPr lang="en-US" sz="4000" dirty="0"/>
              <a:t>Attempts to hire new consultant were difficult</a:t>
            </a:r>
          </a:p>
          <a:p>
            <a:pPr marL="1099715" lvl="3" indent="-342900">
              <a:buFontTx/>
              <a:buChar char="-"/>
            </a:pPr>
            <a:r>
              <a:rPr lang="en-US" sz="4000" dirty="0"/>
              <a:t>Discovery that creating SharePoint was straightforward – 4 clicks</a:t>
            </a:r>
          </a:p>
          <a:p>
            <a:pPr marL="1315947" lvl="4" indent="-342900">
              <a:buFontTx/>
              <a:buChar char="-"/>
            </a:pPr>
            <a:r>
              <a:rPr lang="en-US" sz="3300" dirty="0"/>
              <a:t>Unfortunately, it’s a lot more than that to create a </a:t>
            </a:r>
            <a:r>
              <a:rPr lang="en-US" sz="3300" b="1" i="1" dirty="0"/>
              <a:t>decent </a:t>
            </a:r>
            <a:r>
              <a:rPr lang="en-US" sz="3300" dirty="0"/>
              <a:t>SP site</a:t>
            </a:r>
          </a:p>
          <a:p>
            <a:pPr marL="1099715" lvl="3" indent="-342900">
              <a:buFontTx/>
              <a:buChar char="-"/>
            </a:pPr>
            <a:r>
              <a:rPr lang="en-US" sz="4000" dirty="0"/>
              <a:t>Discussions with local communications folks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D6BDC-6AED-4163-9B24-82D051FE4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          CONFIDENTIAL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C4248-0FAF-4257-B3CE-D47140099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21F26-985F-9D40-A811-D6DE90C3D8D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226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000BC-6F03-4CB9-B0F4-ABAB7A809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061" y="157757"/>
            <a:ext cx="11596751" cy="1476171"/>
          </a:xfrm>
        </p:spPr>
        <p:txBody>
          <a:bodyPr anchor="ctr">
            <a:normAutofit/>
          </a:bodyPr>
          <a:lstStyle/>
          <a:p>
            <a:r>
              <a:rPr lang="en-US" sz="4800" dirty="0"/>
              <a:t>RDW SharePoint Site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DD3E9-94F8-42A1-AAF9-F72F05B29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059" y="1469036"/>
            <a:ext cx="11596751" cy="4911444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Tx/>
              <a:buChar char="-"/>
            </a:pPr>
            <a:r>
              <a:rPr lang="en-US" sz="4400" dirty="0"/>
              <a:t>Site map: </a:t>
            </a:r>
            <a:r>
              <a:rPr lang="en-US" sz="3600" dirty="0">
                <a:hlinkClick r:id="rId3"/>
              </a:rPr>
              <a:t>RDW SharePoint Site Map.docx</a:t>
            </a:r>
            <a:r>
              <a:rPr lang="en-US" sz="3600" dirty="0"/>
              <a:t> – original structural concept</a:t>
            </a:r>
          </a:p>
          <a:p>
            <a:pPr marL="342900" indent="-342900">
              <a:buFontTx/>
              <a:buChar char="-"/>
            </a:pPr>
            <a:r>
              <a:rPr lang="en-US" sz="4000" dirty="0">
                <a:hlinkClick r:id="rId4"/>
              </a:rPr>
              <a:t>SharePoint site</a:t>
            </a:r>
            <a:r>
              <a:rPr lang="en-US" sz="4000" dirty="0"/>
              <a:t>:</a:t>
            </a:r>
          </a:p>
          <a:p>
            <a:pPr marL="1099715" lvl="3" indent="-342900">
              <a:buFontTx/>
              <a:buChar char="-"/>
            </a:pPr>
            <a:r>
              <a:rPr lang="en-US" sz="4000" dirty="0"/>
              <a:t>Data </a:t>
            </a:r>
          </a:p>
          <a:p>
            <a:pPr marL="1099715" lvl="3" indent="-342900">
              <a:buFontTx/>
              <a:buChar char="-"/>
            </a:pPr>
            <a:r>
              <a:rPr lang="en-US" sz="4000" dirty="0"/>
              <a:t>Getting Started</a:t>
            </a:r>
          </a:p>
          <a:p>
            <a:pPr marL="1099715" lvl="3" indent="-342900">
              <a:buFontTx/>
              <a:buChar char="-"/>
            </a:pPr>
            <a:r>
              <a:rPr lang="en-US" sz="4000" dirty="0"/>
              <a:t>All the Data Warehouses</a:t>
            </a:r>
          </a:p>
          <a:p>
            <a:pPr marL="1099715" lvl="3" indent="-342900">
              <a:buFontTx/>
              <a:buChar char="-"/>
            </a:pPr>
            <a:r>
              <a:rPr lang="en-US" sz="4000" dirty="0"/>
              <a:t>Special Data Topics</a:t>
            </a:r>
          </a:p>
          <a:p>
            <a:pPr marL="1099715" lvl="3" indent="-342900">
              <a:buFontTx/>
              <a:buChar char="-"/>
            </a:pPr>
            <a:r>
              <a:rPr lang="en-US" sz="4000" dirty="0"/>
              <a:t>Links</a:t>
            </a:r>
          </a:p>
          <a:p>
            <a:pPr marL="1099715" lvl="3" indent="-342900">
              <a:buFontTx/>
              <a:buChar char="-"/>
            </a:pPr>
            <a:r>
              <a:rPr lang="en-US" sz="4000" dirty="0"/>
              <a:t>Quick Numbers</a:t>
            </a:r>
          </a:p>
          <a:p>
            <a:pPr lvl="2"/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D6BDC-6AED-4163-9B24-82D051FE4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          CONFIDENTIAL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C4248-0FAF-4257-B3CE-D47140099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21F26-985F-9D40-A811-D6DE90C3D8D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40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000BC-6F03-4CB9-B0F4-ABAB7A809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061" y="157757"/>
            <a:ext cx="11596751" cy="1476171"/>
          </a:xfrm>
        </p:spPr>
        <p:txBody>
          <a:bodyPr anchor="ctr">
            <a:normAutofit/>
          </a:bodyPr>
          <a:lstStyle/>
          <a:p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Prep-to-Research Tools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DD3E9-94F8-42A1-AAF9-F72F05B29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059" y="1469036"/>
            <a:ext cx="11596751" cy="4911444"/>
          </a:xfrm>
        </p:spPr>
        <p:txBody>
          <a:bodyPr>
            <a:normAutofit/>
          </a:bodyPr>
          <a:lstStyle/>
          <a:p>
            <a:endParaRPr lang="en-US" sz="4600" dirty="0"/>
          </a:p>
          <a:p>
            <a:pPr marL="342900" indent="-342900">
              <a:buFontTx/>
              <a:buChar char="-"/>
            </a:pPr>
            <a:r>
              <a:rPr lang="en-US" sz="4600" dirty="0"/>
              <a:t>Quick Numbers section of site</a:t>
            </a:r>
          </a:p>
          <a:p>
            <a:pPr marL="342900" indent="-342900">
              <a:buFontTx/>
              <a:buChar char="-"/>
            </a:pPr>
            <a:r>
              <a:rPr lang="en-US" sz="4600" dirty="0"/>
              <a:t>Counters</a:t>
            </a:r>
          </a:p>
          <a:p>
            <a:pPr marL="342900" indent="-342900">
              <a:buFontTx/>
              <a:buChar char="-"/>
            </a:pPr>
            <a:r>
              <a:rPr lang="en-US" sz="4600" dirty="0"/>
              <a:t>Planned Enrollment</a:t>
            </a:r>
          </a:p>
          <a:p>
            <a:pPr marL="342900" indent="-342900">
              <a:buFontTx/>
              <a:buChar char="-"/>
            </a:pPr>
            <a:r>
              <a:rPr lang="en-US" sz="4600" dirty="0"/>
              <a:t>RDW Dashboard</a:t>
            </a: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D6BDC-6AED-4163-9B24-82D051FE4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          CONFIDENTIAL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C4248-0FAF-4257-B3CE-D47140099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21F26-985F-9D40-A811-D6DE90C3D8D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633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000BC-6F03-4CB9-B0F4-ABAB7A809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061" y="157757"/>
            <a:ext cx="11596751" cy="1476171"/>
          </a:xfrm>
        </p:spPr>
        <p:txBody>
          <a:bodyPr anchor="ctr">
            <a:normAutofit/>
          </a:bodyPr>
          <a:lstStyle/>
          <a:p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Future Plans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DD3E9-94F8-42A1-AAF9-F72F05B29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059" y="1469036"/>
            <a:ext cx="11596751" cy="4911444"/>
          </a:xfrm>
        </p:spPr>
        <p:txBody>
          <a:bodyPr>
            <a:normAutofit/>
          </a:bodyPr>
          <a:lstStyle/>
          <a:p>
            <a:pPr lvl="1" indent="0">
              <a:buNone/>
            </a:pPr>
            <a:r>
              <a:rPr lang="en-US" sz="4400" dirty="0"/>
              <a:t>Enhance dashboards</a:t>
            </a:r>
          </a:p>
          <a:p>
            <a:pPr lvl="1" indent="0">
              <a:buNone/>
            </a:pPr>
            <a:r>
              <a:rPr lang="en-US" sz="4400" dirty="0"/>
              <a:t>Other special data topics</a:t>
            </a:r>
          </a:p>
          <a:p>
            <a:pPr lvl="1" indent="0">
              <a:buNone/>
            </a:pPr>
            <a:r>
              <a:rPr lang="en-US" sz="4400" dirty="0"/>
              <a:t>Data Insider – </a:t>
            </a:r>
          </a:p>
          <a:p>
            <a:pPr marL="619197" lvl="1" indent="-342900">
              <a:buFontTx/>
              <a:buChar char="-"/>
            </a:pPr>
            <a:r>
              <a:rPr lang="en-US" sz="4200" dirty="0"/>
              <a:t>New format</a:t>
            </a:r>
          </a:p>
          <a:p>
            <a:pPr marL="342900" indent="-342900">
              <a:buFontTx/>
              <a:buChar char="-"/>
            </a:pPr>
            <a:r>
              <a:rPr lang="en-US" sz="4400" dirty="0"/>
              <a:t>Lots to learn &amp; build</a:t>
            </a:r>
          </a:p>
          <a:p>
            <a:pPr lvl="2"/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D6BDC-6AED-4163-9B24-82D051FE4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          CONFIDENTIAL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C4248-0FAF-4257-B3CE-D47140099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21F26-985F-9D40-A811-D6DE90C3D8D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9660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kp - ghc washington">
      <a:dk1>
        <a:sysClr val="windowText" lastClr="000000"/>
      </a:dk1>
      <a:lt1>
        <a:sysClr val="window" lastClr="FFFFFF"/>
      </a:lt1>
      <a:dk2>
        <a:srgbClr val="E6762F"/>
      </a:dk2>
      <a:lt2>
        <a:srgbClr val="FAB439"/>
      </a:lt2>
      <a:accent1>
        <a:srgbClr val="559D37"/>
      </a:accent1>
      <a:accent2>
        <a:srgbClr val="40A2A0"/>
      </a:accent2>
      <a:accent3>
        <a:srgbClr val="92CCF0"/>
      </a:accent3>
      <a:accent4>
        <a:srgbClr val="0078B3"/>
      </a:accent4>
      <a:accent5>
        <a:srgbClr val="003B71"/>
      </a:accent5>
      <a:accent6>
        <a:srgbClr val="633C8C"/>
      </a:accent6>
      <a:hlink>
        <a:srgbClr val="0078B3"/>
      </a:hlink>
      <a:folHlink>
        <a:srgbClr val="0078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28818</TotalTime>
  <Words>2104</Words>
  <Application>Microsoft Office PowerPoint</Application>
  <PresentationFormat>Widescreen</PresentationFormat>
  <Paragraphs>258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Impact</vt:lpstr>
      <vt:lpstr>Segoe UI</vt:lpstr>
      <vt:lpstr>Times</vt:lpstr>
      <vt:lpstr>Wingdings</vt:lpstr>
      <vt:lpstr>1_Custom Design</vt:lpstr>
      <vt:lpstr>Yes, We Have the Data You Need:  Challenges and Solutions for Communicating Research Data to Faculty</vt:lpstr>
      <vt:lpstr>Who am I </vt:lpstr>
      <vt:lpstr>Research Data: Do you have ∞ ? &amp;? </vt:lpstr>
      <vt:lpstr>RDW Internal Communications Strategy: Naming the Problem  </vt:lpstr>
      <vt:lpstr>Small Grant – Strategy &amp; Execution – Spring 2021 Plan</vt:lpstr>
      <vt:lpstr>Small Grant – Strategy &amp; Execution – What Actually Happened (2021-2)</vt:lpstr>
      <vt:lpstr>RDW SharePoint Site</vt:lpstr>
      <vt:lpstr>Prep-to-Research Tools</vt:lpstr>
      <vt:lpstr>Future Plans</vt:lpstr>
      <vt:lpstr>       Questions?                                                                       (Greenlake and long-ago me)</vt:lpstr>
      <vt:lpstr>Thanks for attending!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Data Warehouse Communications Grant</dc:title>
  <dc:creator>Yonah Karp</dc:creator>
  <cp:lastModifiedBy>Yonah Karp</cp:lastModifiedBy>
  <cp:revision>170</cp:revision>
  <dcterms:created xsi:type="dcterms:W3CDTF">2021-04-06T17:04:26Z</dcterms:created>
  <dcterms:modified xsi:type="dcterms:W3CDTF">2023-08-09T23:57:55Z</dcterms:modified>
</cp:coreProperties>
</file>