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1450" r:id="rId5"/>
    <p:sldId id="1454" r:id="rId6"/>
    <p:sldId id="1442" r:id="rId7"/>
    <p:sldId id="1453" r:id="rId8"/>
    <p:sldId id="1451" r:id="rId9"/>
    <p:sldId id="1455" r:id="rId10"/>
    <p:sldId id="1458" r:id="rId11"/>
    <p:sldId id="1456" r:id="rId12"/>
    <p:sldId id="1418" r:id="rId13"/>
    <p:sldId id="14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ck Instructions" id="{5316ABEC-97AC-4DD7-B1BA-EB4E214C024E}">
          <p14:sldIdLst/>
        </p14:section>
        <p14:section name="Title Slide Options" id="{9B99938A-6E82-47E7-AF4D-D7241A257B79}">
          <p14:sldIdLst>
            <p14:sldId id="1450"/>
          </p14:sldIdLst>
        </p14:section>
        <p14:section name="Content Slide Options_Sidebar" id="{4AD24985-6E8C-4EF7-9067-3631D49D5055}">
          <p14:sldIdLst>
            <p14:sldId id="1454"/>
            <p14:sldId id="1442"/>
            <p14:sldId id="1453"/>
          </p14:sldIdLst>
        </p14:section>
        <p14:section name="Content Slide Options_Nobar" id="{FB0FC5D9-F628-4366-BDB1-1E8E0E40993B}">
          <p14:sldIdLst>
            <p14:sldId id="1451"/>
            <p14:sldId id="1455"/>
          </p14:sldIdLst>
        </p14:section>
        <p14:section name="Blank Slide" id="{9108ED97-227E-48B2-AAE5-AA45A7DD48EA}">
          <p14:sldIdLst>
            <p14:sldId id="1458"/>
            <p14:sldId id="1456"/>
            <p14:sldId id="1418"/>
            <p14:sldId id="14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19F"/>
    <a:srgbClr val="8F6DAB"/>
    <a:srgbClr val="CD5677"/>
    <a:srgbClr val="E6752E"/>
    <a:srgbClr val="539C37"/>
    <a:srgbClr val="1A78B3"/>
    <a:srgbClr val="093A6F"/>
    <a:srgbClr val="0078B3"/>
    <a:srgbClr val="3A6F8D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81377" autoAdjust="0"/>
  </p:normalViewPr>
  <p:slideViewPr>
    <p:cSldViewPr snapToGrid="0">
      <p:cViewPr varScale="1">
        <p:scale>
          <a:sx n="54" d="100"/>
          <a:sy n="54" d="100"/>
        </p:scale>
        <p:origin x="11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e L Beck" userId="ba86b983-d47b-4351-9e5b-9ad007a9c1fe" providerId="ADAL" clId="{37D7C947-5247-4F98-A763-B707FB4358CC}"/>
    <pc:docChg chg="custSel addSld modSld modSection">
      <pc:chgData name="Arne L Beck" userId="ba86b983-d47b-4351-9e5b-9ad007a9c1fe" providerId="ADAL" clId="{37D7C947-5247-4F98-A763-B707FB4358CC}" dt="2023-05-09T20:23:11.282" v="535" actId="20577"/>
      <pc:docMkLst>
        <pc:docMk/>
      </pc:docMkLst>
      <pc:sldChg chg="modSp mod">
        <pc:chgData name="Arne L Beck" userId="ba86b983-d47b-4351-9e5b-9ad007a9c1fe" providerId="ADAL" clId="{37D7C947-5247-4F98-A763-B707FB4358CC}" dt="2023-05-09T19:56:20.199" v="231" actId="27636"/>
        <pc:sldMkLst>
          <pc:docMk/>
          <pc:sldMk cId="1268450054" sldId="1418"/>
        </pc:sldMkLst>
        <pc:spChg chg="mod">
          <ac:chgData name="Arne L Beck" userId="ba86b983-d47b-4351-9e5b-9ad007a9c1fe" providerId="ADAL" clId="{37D7C947-5247-4F98-A763-B707FB4358CC}" dt="2023-05-09T19:56:20.199" v="231" actId="27636"/>
          <ac:spMkLst>
            <pc:docMk/>
            <pc:sldMk cId="1268450054" sldId="1418"/>
            <ac:spMk id="3" creationId="{2A3F3182-B5E1-CFA4-59B8-3E425B20B2DF}"/>
          </ac:spMkLst>
        </pc:spChg>
      </pc:sldChg>
      <pc:sldChg chg="modSp mod modNotesTx">
        <pc:chgData name="Arne L Beck" userId="ba86b983-d47b-4351-9e5b-9ad007a9c1fe" providerId="ADAL" clId="{37D7C947-5247-4F98-A763-B707FB4358CC}" dt="2023-05-09T20:13:10.148" v="486" actId="6549"/>
        <pc:sldMkLst>
          <pc:docMk/>
          <pc:sldMk cId="2091766459" sldId="1442"/>
        </pc:sldMkLst>
        <pc:spChg chg="mod">
          <ac:chgData name="Arne L Beck" userId="ba86b983-d47b-4351-9e5b-9ad007a9c1fe" providerId="ADAL" clId="{37D7C947-5247-4F98-A763-B707FB4358CC}" dt="2023-05-09T14:37:35.503" v="170" actId="20577"/>
          <ac:spMkLst>
            <pc:docMk/>
            <pc:sldMk cId="2091766459" sldId="1442"/>
            <ac:spMk id="3" creationId="{8818730C-2543-4147-B433-1A0511912FFD}"/>
          </ac:spMkLst>
        </pc:spChg>
      </pc:sldChg>
      <pc:sldChg chg="modSp mod">
        <pc:chgData name="Arne L Beck" userId="ba86b983-d47b-4351-9e5b-9ad007a9c1fe" providerId="ADAL" clId="{37D7C947-5247-4F98-A763-B707FB4358CC}" dt="2023-05-09T20:23:11.282" v="535" actId="20577"/>
        <pc:sldMkLst>
          <pc:docMk/>
          <pc:sldMk cId="2709973239" sldId="1451"/>
        </pc:sldMkLst>
        <pc:spChg chg="mod">
          <ac:chgData name="Arne L Beck" userId="ba86b983-d47b-4351-9e5b-9ad007a9c1fe" providerId="ADAL" clId="{37D7C947-5247-4F98-A763-B707FB4358CC}" dt="2023-05-09T20:23:11.282" v="535" actId="20577"/>
          <ac:spMkLst>
            <pc:docMk/>
            <pc:sldMk cId="2709973239" sldId="1451"/>
            <ac:spMk id="3" creationId="{78209EAF-41F1-7B92-E7C4-DB974C9BAE7C}"/>
          </ac:spMkLst>
        </pc:spChg>
      </pc:sldChg>
      <pc:sldChg chg="modSp mod">
        <pc:chgData name="Arne L Beck" userId="ba86b983-d47b-4351-9e5b-9ad007a9c1fe" providerId="ADAL" clId="{37D7C947-5247-4F98-A763-B707FB4358CC}" dt="2023-05-09T19:43:54.416" v="176" actId="20577"/>
        <pc:sldMkLst>
          <pc:docMk/>
          <pc:sldMk cId="1332205674" sldId="1454"/>
        </pc:sldMkLst>
        <pc:spChg chg="mod">
          <ac:chgData name="Arne L Beck" userId="ba86b983-d47b-4351-9e5b-9ad007a9c1fe" providerId="ADAL" clId="{37D7C947-5247-4F98-A763-B707FB4358CC}" dt="2023-05-09T19:43:54.416" v="176" actId="20577"/>
          <ac:spMkLst>
            <pc:docMk/>
            <pc:sldMk cId="1332205674" sldId="1454"/>
            <ac:spMk id="3" creationId="{8818730C-2543-4147-B433-1A0511912FFD}"/>
          </ac:spMkLst>
        </pc:spChg>
      </pc:sldChg>
      <pc:sldChg chg="addSp delSp modSp new mod modClrScheme chgLayout">
        <pc:chgData name="Arne L Beck" userId="ba86b983-d47b-4351-9e5b-9ad007a9c1fe" providerId="ADAL" clId="{37D7C947-5247-4F98-A763-B707FB4358CC}" dt="2023-05-07T16:49:04.869" v="76" actId="122"/>
        <pc:sldMkLst>
          <pc:docMk/>
          <pc:sldMk cId="3611157589" sldId="1458"/>
        </pc:sldMkLst>
        <pc:spChg chg="del mod ord">
          <ac:chgData name="Arne L Beck" userId="ba86b983-d47b-4351-9e5b-9ad007a9c1fe" providerId="ADAL" clId="{37D7C947-5247-4F98-A763-B707FB4358CC}" dt="2023-05-07T16:48:04.331" v="75" actId="700"/>
          <ac:spMkLst>
            <pc:docMk/>
            <pc:sldMk cId="3611157589" sldId="1458"/>
            <ac:spMk id="2" creationId="{A086A064-7CF3-7C7F-2B4D-190FEC662938}"/>
          </ac:spMkLst>
        </pc:spChg>
        <pc:spChg chg="mod ord">
          <ac:chgData name="Arne L Beck" userId="ba86b983-d47b-4351-9e5b-9ad007a9c1fe" providerId="ADAL" clId="{37D7C947-5247-4F98-A763-B707FB4358CC}" dt="2023-05-07T16:49:04.869" v="76" actId="122"/>
          <ac:spMkLst>
            <pc:docMk/>
            <pc:sldMk cId="3611157589" sldId="1458"/>
            <ac:spMk id="3" creationId="{2370A8CD-6F20-2B19-EAD5-602D78C89F5C}"/>
          </ac:spMkLst>
        </pc:spChg>
        <pc:spChg chg="del">
          <ac:chgData name="Arne L Beck" userId="ba86b983-d47b-4351-9e5b-9ad007a9c1fe" providerId="ADAL" clId="{37D7C947-5247-4F98-A763-B707FB4358CC}" dt="2023-05-07T16:48:04.331" v="75" actId="700"/>
          <ac:spMkLst>
            <pc:docMk/>
            <pc:sldMk cId="3611157589" sldId="1458"/>
            <ac:spMk id="4" creationId="{21DB28F1-4486-9BBF-D2AE-563F844C2C68}"/>
          </ac:spMkLst>
        </pc:spChg>
        <pc:spChg chg="add mod ord">
          <ac:chgData name="Arne L Beck" userId="ba86b983-d47b-4351-9e5b-9ad007a9c1fe" providerId="ADAL" clId="{37D7C947-5247-4F98-A763-B707FB4358CC}" dt="2023-05-07T16:48:04.331" v="75" actId="700"/>
          <ac:spMkLst>
            <pc:docMk/>
            <pc:sldMk cId="3611157589" sldId="1458"/>
            <ac:spMk id="5" creationId="{46DEAE2A-8E93-BC2F-408F-07DD1B1B03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58F54-2807-4567-AA84-44BEF269B93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3E2B0-B04F-42D4-91A6-B41203010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1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E2B0-B04F-42D4-91A6-B41203010E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more common ones: Gad-7, SF-12, 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E2B0-B04F-42D4-91A6-B41203010E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0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E2B0-B04F-42D4-91A6-B41203010E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40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3E2B0-B04F-42D4-91A6-B41203010E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77E7-FE3A-4DE2-A173-89B25DB46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CAB6A-1883-4171-AC04-4BC4DE866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84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icture of adults and children facing a blackboard">
            <a:extLst>
              <a:ext uri="{FF2B5EF4-FFF2-40B4-BE49-F238E27FC236}">
                <a16:creationId xmlns:a16="http://schemas.microsoft.com/office/drawing/2014/main" id="{80331564-3DC5-4336-B8C5-979618F3B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0800"/>
          </a:xfrm>
          <a:prstGeom prst="rect">
            <a:avLst/>
          </a:prstGeom>
        </p:spPr>
      </p:pic>
      <p:sp>
        <p:nvSpPr>
          <p:cNvPr id="16" name="AutoShape 22">
            <a:extLst>
              <a:ext uri="{FF2B5EF4-FFF2-40B4-BE49-F238E27FC236}">
                <a16:creationId xmlns:a16="http://schemas.microsoft.com/office/drawing/2014/main" id="{13EFAC77-4030-4DFC-ADB7-A2AAD410D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56350"/>
            <a:ext cx="12192000" cy="501651"/>
          </a:xfrm>
          <a:prstGeom prst="rect">
            <a:avLst/>
          </a:prstGeom>
          <a:solidFill>
            <a:srgbClr val="1A4789"/>
          </a:solid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BE8C3-19EF-492F-87FE-904477CCB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56"/>
            <a:ext cx="12192000" cy="1320800"/>
          </a:xfrm>
          <a:prstGeom prst="rect">
            <a:avLst/>
          </a:prstGeom>
        </p:spPr>
      </p:pic>
      <p:pic>
        <p:nvPicPr>
          <p:cNvPr id="12" name="Picture 11" descr="Kaiser Permanente Institute for Health Research Logo">
            <a:extLst>
              <a:ext uri="{FF2B5EF4-FFF2-40B4-BE49-F238E27FC236}">
                <a16:creationId xmlns:a16="http://schemas.microsoft.com/office/drawing/2014/main" id="{27FD735B-2657-40E3-9DB0-79CD66A27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3" y="384048"/>
            <a:ext cx="2581833" cy="54864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87" y="4397760"/>
            <a:ext cx="2197683" cy="467347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129" y="1388290"/>
            <a:ext cx="11478132" cy="789615"/>
          </a:xfrm>
        </p:spPr>
        <p:txBody>
          <a:bodyPr/>
          <a:lstStyle>
            <a:lvl1pPr algn="ctr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D77AB2-75CD-456F-8DEC-9805E5512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87" y="4873142"/>
            <a:ext cx="2197683" cy="613617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9984D6-3BDC-462C-829F-F0360B8CC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32868" y="4287121"/>
            <a:ext cx="11478132" cy="0"/>
          </a:xfrm>
          <a:prstGeom prst="line">
            <a:avLst/>
          </a:prstGeom>
          <a:ln w="34925"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EEA3147-FF47-4B77-8314-1556F4D66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987" y="5500302"/>
            <a:ext cx="2197682" cy="72697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18C2B99-7851-46BE-AE26-BA608AE287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07400" y="2368763"/>
            <a:ext cx="2197683" cy="467347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Date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E4379DD-A5DB-4542-B121-20A2F88CB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07399" y="2851019"/>
            <a:ext cx="2197683" cy="613617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CCD8223-36DC-4F8D-A247-AE79EED7F7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07399" y="3475089"/>
            <a:ext cx="2197682" cy="72697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1F4C8336-13A9-4A88-ACCE-DBC835396F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4965" y="4403984"/>
            <a:ext cx="2197683" cy="467347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Date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B53D88C7-2721-4CE7-A089-AFF8D84A23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4964" y="4897238"/>
            <a:ext cx="2197683" cy="613617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52F9461-C060-4CCD-9D11-2C46E79D48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34965" y="5536762"/>
            <a:ext cx="2197682" cy="72697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7CD30BA-130A-48C3-906F-3E6A1197A1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5625" y="2364863"/>
            <a:ext cx="2197683" cy="467347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Date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E11D997-F2FF-4449-88D3-4CA3293762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5624" y="2861472"/>
            <a:ext cx="2197683" cy="613617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2A90D83-FE02-4E73-A458-6DCED20006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5624" y="3507752"/>
            <a:ext cx="2197682" cy="72697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0756DDEE-1945-4628-87A2-1F535228C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</p:spTree>
    <p:extLst>
      <p:ext uri="{BB962C8B-B14F-4D97-AF65-F5344CB8AC3E}">
        <p14:creationId xmlns:p14="http://schemas.microsoft.com/office/powerpoint/2010/main" val="129888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376C92-7EDA-4D99-B026-E5CD3FB9D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8" y="2085181"/>
            <a:ext cx="11384211" cy="3983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756873"/>
            <a:ext cx="11384211" cy="120301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A4000D5-94E7-4B80-B225-185784887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9" name="Picture 8" descr="Kaiser Permanente Institute for Health Research Logo">
            <a:extLst>
              <a:ext uri="{FF2B5EF4-FFF2-40B4-BE49-F238E27FC236}">
                <a16:creationId xmlns:a16="http://schemas.microsoft.com/office/drawing/2014/main" id="{2F4EC807-2B3C-44C0-B9F7-C6FC01160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9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s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5CA57A0-AFE3-4886-B582-999D90E0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8" y="2764256"/>
            <a:ext cx="11020931" cy="63418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1141351"/>
            <a:ext cx="11020931" cy="87798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8DCB119-630C-4D20-9EED-EED191E513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869" y="2217796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74DE173-4CDA-4777-BC78-E6A3FDACE0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868" y="4000742"/>
            <a:ext cx="11020931" cy="61838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37DE0ED-F4E7-4941-9202-CD0436DFE8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868" y="5224850"/>
            <a:ext cx="11020931" cy="61838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51EEE4C-C0AF-4B40-ADE8-0A0EC01CAF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2869" y="3437845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B63C796-ABCD-426B-BDAD-EB15C107C8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869" y="4675144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675F7868-10E4-4753-95A6-C305E9C324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6" name="Picture 15" descr="Kaiser Permanente Institute for Health Research Logo">
            <a:extLst>
              <a:ext uri="{FF2B5EF4-FFF2-40B4-BE49-F238E27FC236}">
                <a16:creationId xmlns:a16="http://schemas.microsoft.com/office/drawing/2014/main" id="{B261FA8B-0DCD-4C99-A1A3-41834CDBFE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2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s/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E086C48-E074-4209-AA34-84C8CF0E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7" y="2287509"/>
            <a:ext cx="5239765" cy="401244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 Title Area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923503"/>
            <a:ext cx="11478128" cy="111434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D77AB2-75CD-456F-8DEC-9805E5512C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866" y="2705322"/>
            <a:ext cx="5239764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19A10B7-216F-4F0B-BEA3-0DEC032DAC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1233" y="2705322"/>
            <a:ext cx="5239763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84F8A94-8145-461E-B26B-4A98717858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866" y="4026710"/>
            <a:ext cx="5239763" cy="50165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 Title Area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8107B3E-71DB-46CF-8E6E-5782A55D74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71233" y="2287509"/>
            <a:ext cx="5239765" cy="401244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 Title Area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83FC3463-A9F1-4C6A-8189-82B150C6D6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95300" y="3986390"/>
            <a:ext cx="5239763" cy="50165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 Title Area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6F603C4-E1D4-4458-9FE5-2746D3DA3C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2866" y="4543120"/>
            <a:ext cx="5239764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8108952-FF16-446C-8617-054E3103B8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95299" y="4512495"/>
            <a:ext cx="5239764" cy="109877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EAE3547E-6E44-4E6C-B557-9FCEB645A6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8" name="Picture 17" descr="Kaiser Permanente Institute for Health Research Logo">
            <a:extLst>
              <a:ext uri="{FF2B5EF4-FFF2-40B4-BE49-F238E27FC236}">
                <a16:creationId xmlns:a16="http://schemas.microsoft.com/office/drawing/2014/main" id="{50B126C9-86FB-4901-859F-7D183A367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86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s/subtext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376C92-7EDA-4D99-B026-E5CD3FB9D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616" y="2142493"/>
            <a:ext cx="5955911" cy="6290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995" y="852377"/>
            <a:ext cx="11428532" cy="107197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6D0E999-A0D4-40A8-9CAE-3E5A7B68E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19397" y="4326184"/>
            <a:ext cx="5955911" cy="6290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047C607-2B44-43DA-B4F6-7479C8E268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2183" y="4978723"/>
            <a:ext cx="5953125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4825C-3666-4B7E-8C72-2FFDAD08FDD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2185" y="2171125"/>
            <a:ext cx="4697413" cy="396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8894018-4DB7-4BE3-9833-97E6E07FCD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6402" y="2795032"/>
            <a:ext cx="5953125" cy="10347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6E7E2576-37EE-4084-8441-77825643C7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5" name="Picture 14" descr="Kaiser Permanente Institute for Health Research Logo">
            <a:extLst>
              <a:ext uri="{FF2B5EF4-FFF2-40B4-BE49-F238E27FC236}">
                <a16:creationId xmlns:a16="http://schemas.microsoft.com/office/drawing/2014/main" id="{7063D8EA-B3F3-4301-B0A8-1DA6C747CF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s/bulletpoints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376C92-7EDA-4D99-B026-E5CD3FB9D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616" y="2142493"/>
            <a:ext cx="5955911" cy="6290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995" y="865706"/>
            <a:ext cx="11428532" cy="114804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6D0E999-A0D4-40A8-9CAE-3E5A7B68E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19397" y="4295082"/>
            <a:ext cx="5955911" cy="6290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4825C-3666-4B7E-8C72-2FFDAD08FDD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2185" y="2171125"/>
            <a:ext cx="4697413" cy="3960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5774D44-C98E-44E5-BBA2-416F622030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3616" y="2771961"/>
            <a:ext cx="5953125" cy="113758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D4E1CC-F9D5-4B68-89F4-624E2FCEA2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22183" y="4927913"/>
            <a:ext cx="5953125" cy="113758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BC91372-6548-4444-819C-742A2105F9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21" name="Picture 20" descr="Kaiser Permanente Institute for Health Research Logo">
            <a:extLst>
              <a:ext uri="{FF2B5EF4-FFF2-40B4-BE49-F238E27FC236}">
                <a16:creationId xmlns:a16="http://schemas.microsoft.com/office/drawing/2014/main" id="{9F931EAB-6C25-4FA0-B058-0D382D96B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3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bulletpoints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376C92-7EDA-4D99-B026-E5CD3FB9D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829726"/>
            <a:ext cx="11020931" cy="114844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A602FC-4CEC-4407-BA59-64CC54D55A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2868" y="2107265"/>
            <a:ext cx="11020932" cy="4069697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2D39B7F5-5D1D-4B23-A5D0-D8AFDAC211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0" name="Picture 9" descr="Kaiser Permanente Institute for Health Research Logo">
            <a:extLst>
              <a:ext uri="{FF2B5EF4-FFF2-40B4-BE49-F238E27FC236}">
                <a16:creationId xmlns:a16="http://schemas.microsoft.com/office/drawing/2014/main" id="{60E3016E-C036-4668-9B2A-4977365C5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title/subheading/bulletpoint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73F7AE-BA49-4EBC-AEA6-6E7FA2C9D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313" y="919820"/>
            <a:ext cx="47244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763B1-9CD4-439F-8170-5ACF388A31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312" y="2258928"/>
            <a:ext cx="4724399" cy="584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646AA-E019-46B1-9110-391C87FC47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18912" y="920496"/>
            <a:ext cx="6299200" cy="51511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3A7601-C42A-4CAC-AEC5-AD156D8819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312" y="3193796"/>
            <a:ext cx="4724400" cy="2877820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34ED5AB-77CE-4D27-AD46-F7EDDF0AE7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3" name="Picture 12" descr="Kaiser Permanente Institute for Health Research Logo">
            <a:extLst>
              <a:ext uri="{FF2B5EF4-FFF2-40B4-BE49-F238E27FC236}">
                <a16:creationId xmlns:a16="http://schemas.microsoft.com/office/drawing/2014/main" id="{EAE019FF-86D5-43B1-8FA3-E7C1C1643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04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2charts/titles/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6868A6-CC2D-4A15-8D62-F7AE5276A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886" y="4304065"/>
            <a:ext cx="4724400" cy="961257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646AA-E019-46B1-9110-391C87FC47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8886" y="1220556"/>
            <a:ext cx="4724400" cy="2986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5F4349D-A540-4984-972F-A691865F51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18986" y="1220556"/>
            <a:ext cx="4724400" cy="2986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DA82370-E75A-4382-81E8-648C68896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8883" y="5391171"/>
            <a:ext cx="4724399" cy="5016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F9FF35A-9B4E-4D2A-8D90-2046C3AB4E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18986" y="5391171"/>
            <a:ext cx="4724399" cy="5016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78CE7-C4BC-4DA7-A24E-5C8AC2B2F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8985" y="4304665"/>
            <a:ext cx="4724401" cy="98901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Area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72E6B75E-0C59-4B10-B053-C7B3E15FCD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6" name="Picture 15" descr="Kaiser Permanente Institute for Health Research Logo">
            <a:extLst>
              <a:ext uri="{FF2B5EF4-FFF2-40B4-BE49-F238E27FC236}">
                <a16:creationId xmlns:a16="http://schemas.microsoft.com/office/drawing/2014/main" id="{06C8833D-167F-4792-8738-DF73DD015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wba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0158A4-93D7-4BF7-B1F5-CC7F809F5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8448"/>
            <a:ext cx="12192000" cy="479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3F972984-D717-40EF-8AAF-AB7A11F35F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0" name="Picture 9" descr="Kaiser Permanente Institute for Health Research Logo">
            <a:extLst>
              <a:ext uri="{FF2B5EF4-FFF2-40B4-BE49-F238E27FC236}">
                <a16:creationId xmlns:a16="http://schemas.microsoft.com/office/drawing/2014/main" id="{62A31142-325E-4C3A-8DD1-DA5286169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now, outdoor, sky, mountain.">
            <a:extLst>
              <a:ext uri="{FF2B5EF4-FFF2-40B4-BE49-F238E27FC236}">
                <a16:creationId xmlns:a16="http://schemas.microsoft.com/office/drawing/2014/main" id="{A6970FA3-5AEE-4D36-8966-3E462780F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DADE8B20-6DED-4D94-8E24-AFD821BD2F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4200" y="1152696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9FF5954-55D7-4ACB-8AB1-9C922E8601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0" y="3331402"/>
            <a:ext cx="8483600" cy="4978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VENUE . DATE . PRESENTER</a:t>
            </a:r>
          </a:p>
        </p:txBody>
      </p:sp>
      <p:pic>
        <p:nvPicPr>
          <p:cNvPr id="7" name="Picture 6" descr="Kaiser Permanente Institute for Health Research Logo">
            <a:extLst>
              <a:ext uri="{FF2B5EF4-FFF2-40B4-BE49-F238E27FC236}">
                <a16:creationId xmlns:a16="http://schemas.microsoft.com/office/drawing/2014/main" id="{FDFDA39A-65F7-4F38-8576-0493B1C3E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83" y="302639"/>
            <a:ext cx="2525834" cy="536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3155CD-6ACD-4473-93DC-134172EFC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8934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6">
            <a:extLst>
              <a:ext uri="{FF2B5EF4-FFF2-40B4-BE49-F238E27FC236}">
                <a16:creationId xmlns:a16="http://schemas.microsoft.com/office/drawing/2014/main" id="{232DDBB6-AEDC-48CF-BD3C-DF64628294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D86ECF3E-F781-4245-A274-6080609B21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36DDDC94-D7C3-4B32-BA1F-E72D796F6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90FDC390-3116-40A6-BEA1-789A515CD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276C0268-FB34-4CC4-95C4-B1DB965A3B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262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70989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title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8" y="2188610"/>
            <a:ext cx="11020931" cy="4026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871870"/>
            <a:ext cx="11020931" cy="120733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43E8F-1E23-490C-AFDB-7BDBD7E8F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0"/>
            <a:ext cx="1747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83720-264B-45F4-AE8C-67BAFF5E7A32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E618C5F-E757-4FB1-A67B-1321B87FB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1" name="Picture 10" descr="Kaiser Permanente Institute for Health Research Logo">
            <a:extLst>
              <a:ext uri="{FF2B5EF4-FFF2-40B4-BE49-F238E27FC236}">
                <a16:creationId xmlns:a16="http://schemas.microsoft.com/office/drawing/2014/main" id="{0F0A9991-31ED-4980-BEE3-0FBC33D09E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18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titl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C65C-85EC-4B3B-B954-15A5559D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91" y="868539"/>
            <a:ext cx="11300387" cy="11353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F927-A573-4D49-A12A-C0B1C6763B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6691" y="2190306"/>
            <a:ext cx="11300375" cy="4110571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A65120-CB75-4941-9BDD-19543A952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0"/>
            <a:ext cx="174700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5E8BC6-3A0A-4077-89C3-3ED03005EC89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6A4F6B-6542-4F1D-95BE-1A79C562438B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CAD38329-1910-45A1-A970-7D1F11A1F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2" name="Picture 11" descr="Kaiser Permanente Institute for Health Research Logo">
            <a:extLst>
              <a:ext uri="{FF2B5EF4-FFF2-40B4-BE49-F238E27FC236}">
                <a16:creationId xmlns:a16="http://schemas.microsoft.com/office/drawing/2014/main" id="{1A1B6E05-B0C2-4DF0-B950-75401E39E9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3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title/subheading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777787"/>
            <a:ext cx="11020931" cy="113331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43E8F-1E23-490C-AFDB-7BDBD7E8F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0"/>
            <a:ext cx="174700" cy="6858000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4EF3890-4ED5-4C71-ADE0-D610CC8FC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866" y="2118403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BD02FC-8FA8-40A6-9EF7-080F70E85E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5" y="2664863"/>
            <a:ext cx="11020931" cy="77457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3AFFE14-C244-47AF-8E3C-070AC7507B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2866" y="3583665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7A6916A-5DCA-476B-BDE3-479F6A859F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865" y="4124315"/>
            <a:ext cx="11020931" cy="7474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51D04A6-6C01-445D-BD6A-3E578B54D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866" y="4990250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89B4FF1-2362-473C-B342-06C01F70B9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865" y="5540302"/>
            <a:ext cx="11020931" cy="77457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5F8E8-16BA-4AB3-A379-6AE38CDC949F}"/>
              </a:ext>
            </a:extLst>
          </p:cNvPr>
          <p:cNvSpPr txBox="1"/>
          <p:nvPr userDrawn="1"/>
        </p:nvSpPr>
        <p:spPr>
          <a:xfrm>
            <a:off x="332869" y="6473952"/>
            <a:ext cx="4270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5D74B2AC-22F3-44F2-9742-24E205E419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8" name="Picture 17" descr="Kaiser Permanente Institute for Health Research Logo">
            <a:extLst>
              <a:ext uri="{FF2B5EF4-FFF2-40B4-BE49-F238E27FC236}">
                <a16:creationId xmlns:a16="http://schemas.microsoft.com/office/drawing/2014/main" id="{C430B4B1-A3AE-4830-897F-87866D0314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25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bar_title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32A20D-523E-4BE1-BB70-91B500B78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795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868" y="2188610"/>
            <a:ext cx="11020931" cy="402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753646"/>
            <a:ext cx="1102093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336B6-747B-48C1-B7B6-6D7D26D936A8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4C47600-30CA-4DDE-B48F-85A0788CB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2" name="Picture 11" descr="Kaiser Permanente Institute for Health Research Logo">
            <a:extLst>
              <a:ext uri="{FF2B5EF4-FFF2-40B4-BE49-F238E27FC236}">
                <a16:creationId xmlns:a16="http://schemas.microsoft.com/office/drawing/2014/main" id="{1D4F7C5A-E30B-487C-982D-F19645A584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84" y="102616"/>
            <a:ext cx="12909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3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bar_titl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C65C-85EC-4B3B-B954-15A5559D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695326"/>
            <a:ext cx="1102093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F927-A573-4D49-A12A-C0B1C6763B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2868" y="2209799"/>
            <a:ext cx="11020932" cy="3967163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4BB01-3AEB-4C35-BCB8-025B58A56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795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8DFD4B-4DAC-46F8-83AE-4291A9F6DE1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1BA98F-A9D6-443D-8EED-02CA39BB17FE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5D0482B-1D9A-4CFA-8D01-9235379E6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9" name="Picture 8" descr="Kaiser Permanente Institute for Health Research Logo">
            <a:extLst>
              <a:ext uri="{FF2B5EF4-FFF2-40B4-BE49-F238E27FC236}">
                <a16:creationId xmlns:a16="http://schemas.microsoft.com/office/drawing/2014/main" id="{2C830F96-72F0-41EC-9084-C8D42E94D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84" y="102616"/>
            <a:ext cx="12909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8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ighbar_title/subheadings/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32A20D-523E-4BE1-BB70-91B500B78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795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6" y="776924"/>
            <a:ext cx="11020931" cy="120262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1DD806E-735F-4FF4-A9EC-8A37C4DE9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867" y="2188837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1B541AF-8283-418C-97D3-9ECB1D2C1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6" y="2715539"/>
            <a:ext cx="11020931" cy="721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6AB29F8-3FB4-4BFB-9728-9376BD7B5E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2867" y="3571100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30663D4-69AF-44E6-A634-5ACF22520B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866" y="4134569"/>
            <a:ext cx="11020931" cy="7213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CEF2AA-11E4-4041-866E-ED353E6490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867" y="4963260"/>
            <a:ext cx="9350629" cy="52554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5DB7721-0990-4588-95A1-1915D3752F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866" y="5488806"/>
            <a:ext cx="11020931" cy="72130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 dirty="0"/>
              <a:t>Enter bullet point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15A723-D697-471A-B62B-175B587EC520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9F05462D-9B02-49B4-B14C-FB105B69D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20" name="Picture 19" descr="Kaiser Permanente Institute for Health Research Logo">
            <a:extLst>
              <a:ext uri="{FF2B5EF4-FFF2-40B4-BE49-F238E27FC236}">
                <a16:creationId xmlns:a16="http://schemas.microsoft.com/office/drawing/2014/main" id="{987F20C6-7EBD-432E-AD04-5D0E31662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84" y="102616"/>
            <a:ext cx="12909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4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782E-7012-4C03-B4EE-3E1AEBD6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770104"/>
            <a:ext cx="11020932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28E85-B724-44EE-A4F6-53233F5AEEE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653787-9D3D-4763-9767-04633EC87EA2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1B1B3D4-8FF9-435F-89A5-CFDB35462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9" name="Picture 8" descr="Kaiser Permanente Institute for Health Research Logo">
            <a:extLst>
              <a:ext uri="{FF2B5EF4-FFF2-40B4-BE49-F238E27FC236}">
                <a16:creationId xmlns:a16="http://schemas.microsoft.com/office/drawing/2014/main" id="{D058006D-DBB2-4249-B90C-23D0BC824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9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 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782E-7012-4C03-B4EE-3E1AEBD6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7" y="782941"/>
            <a:ext cx="1130978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28E85-B724-44EE-A4F6-53233F5AEEE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653787-9D3D-4763-9767-04633EC87EA2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2AD4A8F-58FD-4E15-AE14-31D273BE5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24" y="2284665"/>
            <a:ext cx="11300926" cy="3929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43F9872-8139-4F67-A099-E9C3400E0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9" name="Picture 8" descr="Kaiser Permanente Institute for Health Research Logo">
            <a:extLst>
              <a:ext uri="{FF2B5EF4-FFF2-40B4-BE49-F238E27FC236}">
                <a16:creationId xmlns:a16="http://schemas.microsoft.com/office/drawing/2014/main" id="{BAC17F07-3D33-4EE9-9CD3-004DDE946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4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/Table 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782E-7012-4C03-B4EE-3E1AEBD6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7" y="938164"/>
            <a:ext cx="11384211" cy="1227811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28E85-B724-44EE-A4F6-53233F5AEEE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653787-9D3D-4763-9767-04633EC87EA2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7D5BBA2-2179-4A45-95A8-C91AC098ED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2868" y="2298699"/>
            <a:ext cx="11384199" cy="3924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5DFB2C3-EB25-48A6-8213-BB5FABDF46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9" name="Picture 8" descr="Kaiser Permanente Institute for Health Research Logo">
            <a:extLst>
              <a:ext uri="{FF2B5EF4-FFF2-40B4-BE49-F238E27FC236}">
                <a16:creationId xmlns:a16="http://schemas.microsoft.com/office/drawing/2014/main" id="{FF1F97E2-029A-4344-8EBD-5C7B6A6CD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68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 and Chart/Table 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782E-7012-4C03-B4EE-3E1AEBD6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770202"/>
            <a:ext cx="11341093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828E85-B724-44EE-A4F6-53233F5AEEE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C76307C-E186-4855-B833-0BDCF4F5FD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99093" y="2274187"/>
            <a:ext cx="6174868" cy="39488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D07FBF-8FA4-412F-B456-94D728B672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868" y="2279647"/>
            <a:ext cx="4826510" cy="392430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2708F-3D43-43FA-B091-CEEAD69C232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38AC9BF8-3199-480D-9996-30ED82BFD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9" name="Picture 8" descr="Kaiser Permanente Institute for Health Research Logo">
            <a:extLst>
              <a:ext uri="{FF2B5EF4-FFF2-40B4-BE49-F238E27FC236}">
                <a16:creationId xmlns:a16="http://schemas.microsoft.com/office/drawing/2014/main" id="{34A9D319-3E2F-41FC-9C45-4AC9E6BBD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7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sky, outdoor, nature">
            <a:extLst>
              <a:ext uri="{FF2B5EF4-FFF2-40B4-BE49-F238E27FC236}">
                <a16:creationId xmlns:a16="http://schemas.microsoft.com/office/drawing/2014/main" id="{E600E769-DB15-4525-A8FD-8CED52788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DADE8B20-6DED-4D94-8E24-AFD821BD2F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4554" y="1282495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9FF5954-55D7-4ACB-8AB1-9C922E8601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554" y="3590999"/>
            <a:ext cx="8483600" cy="4978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VENUE . DATE . PRESENTER</a:t>
            </a:r>
          </a:p>
        </p:txBody>
      </p:sp>
      <p:pic>
        <p:nvPicPr>
          <p:cNvPr id="7" name="Picture 6" descr="Kaiser Permanente Institute for Health Research Logo">
            <a:extLst>
              <a:ext uri="{FF2B5EF4-FFF2-40B4-BE49-F238E27FC236}">
                <a16:creationId xmlns:a16="http://schemas.microsoft.com/office/drawing/2014/main" id="{FDFDA39A-65F7-4F38-8576-0493B1C3E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83" y="302639"/>
            <a:ext cx="2525834" cy="536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AC6F03-9366-4B56-98F7-919E5C71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8934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6">
            <a:extLst>
              <a:ext uri="{FF2B5EF4-FFF2-40B4-BE49-F238E27FC236}">
                <a16:creationId xmlns:a16="http://schemas.microsoft.com/office/drawing/2014/main" id="{C1447DC8-C668-4C61-9D0F-494E4FBFEC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8DFC84F8-4953-4F2E-9D7E-F798D8FA0C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E32A4ECD-C960-4A93-B24F-CE3387A2BA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5A8B56A9-C3AE-4768-A04B-3F001AFCDE1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302A71D3-0845-4931-BA8B-1566C26B75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262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983820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_IH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05AF95-6336-4D9A-8994-61AE7B2DCE19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B1E4D-EED4-4F70-94AB-58BEDAB33315}"/>
              </a:ext>
            </a:extLst>
          </p:cNvPr>
          <p:cNvCxnSpPr/>
          <p:nvPr userDrawn="1"/>
        </p:nvCxnSpPr>
        <p:spPr>
          <a:xfrm>
            <a:off x="4543647" y="6446864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41229287-4737-4BE0-A90A-CC32AE277F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</p:spTree>
    <p:extLst>
      <p:ext uri="{BB962C8B-B14F-4D97-AF65-F5344CB8AC3E}">
        <p14:creationId xmlns:p14="http://schemas.microsoft.com/office/powerpoint/2010/main" val="4122736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_No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8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3754"/>
            <a:ext cx="10515600" cy="1325563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Transition Slide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8D3F-9981-41BB-93AA-610F456119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2562"/>
            <a:ext cx="10515600" cy="812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Subheading Space</a:t>
            </a:r>
          </a:p>
        </p:txBody>
      </p:sp>
    </p:spTree>
    <p:extLst>
      <p:ext uri="{BB962C8B-B14F-4D97-AF65-F5344CB8AC3E}">
        <p14:creationId xmlns:p14="http://schemas.microsoft.com/office/powerpoint/2010/main" val="2454241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2E7B5-9C0E-4C88-B118-96A9F164F5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3754"/>
            <a:ext cx="10515600" cy="1325563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8D3F-9981-41BB-93AA-610F456119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2562"/>
            <a:ext cx="10515600" cy="812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Subheading Space</a:t>
            </a:r>
          </a:p>
        </p:txBody>
      </p:sp>
    </p:spTree>
    <p:extLst>
      <p:ext uri="{BB962C8B-B14F-4D97-AF65-F5344CB8AC3E}">
        <p14:creationId xmlns:p14="http://schemas.microsoft.com/office/powerpoint/2010/main" val="3604084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Slide_White_Overlay_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 of adults and children facing a blackboard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27F6E-5A6A-4693-8EBE-142396C12879}"/>
              </a:ext>
            </a:extLst>
          </p:cNvPr>
          <p:cNvGrpSpPr/>
          <p:nvPr userDrawn="1"/>
        </p:nvGrpSpPr>
        <p:grpSpPr>
          <a:xfrm>
            <a:off x="0" y="0"/>
            <a:ext cx="12192000" cy="6924646"/>
            <a:chOff x="178" y="1"/>
            <a:chExt cx="12192000" cy="6924646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1B446C2-F7BA-442E-9CD7-F00D8C98062E}"/>
                </a:ext>
              </a:extLst>
            </p:cNvPr>
            <p:cNvGrpSpPr/>
            <p:nvPr/>
          </p:nvGrpSpPr>
          <p:grpSpPr>
            <a:xfrm>
              <a:off x="178" y="1"/>
              <a:ext cx="12192000" cy="6924646"/>
              <a:chOff x="49" y="0"/>
              <a:chExt cx="3369724" cy="1913890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61B85744-3CD5-4B9B-9379-114272529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9" y="0"/>
                <a:ext cx="336972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69724" h="1913890">
                    <a:moveTo>
                      <a:pt x="0" y="0"/>
                    </a:moveTo>
                    <a:lnTo>
                      <a:pt x="3369724" y="0"/>
                    </a:lnTo>
                    <a:lnTo>
                      <a:pt x="3369724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8B6FF">
                  <a:alpha val="80784"/>
                </a:srgbClr>
              </a:solidFill>
            </p:spPr>
          </p:sp>
        </p:grp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C462D094-D7A0-40F0-AE45-02504BC9C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31082" y="792843"/>
              <a:ext cx="10129837" cy="4554965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</p:spPr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9B4F0F69-1914-475F-B2ED-3D460A2D0970}"/>
                </a:ext>
              </a:extLst>
            </p:cNvPr>
            <p:cNvSpPr txBox="1"/>
            <p:nvPr/>
          </p:nvSpPr>
          <p:spPr>
            <a:xfrm>
              <a:off x="1854024" y="5466533"/>
              <a:ext cx="8483954" cy="304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</a:pPr>
              <a:r>
                <a:rPr lang="en-US" sz="1866" b="0" dirty="0">
                  <a:solidFill>
                    <a:srgbClr val="FFFFFF"/>
                  </a:solidFill>
                  <a:latin typeface="+mj-lt"/>
                </a:rPr>
                <a:t>CONTACT US:</a:t>
              </a: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6" y="2272528"/>
            <a:ext cx="8483954" cy="1313509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FE18CC5-7A34-4E10-BF9E-B2872EE30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3661356"/>
            <a:ext cx="8483600" cy="868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Open for questions or tagline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</a:extLst>
          </p:cNvPr>
          <p:cNvSpPr/>
          <p:nvPr userDrawn="1"/>
        </p:nvSpPr>
        <p:spPr>
          <a:xfrm>
            <a:off x="0" y="6065154"/>
            <a:ext cx="12192000" cy="85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6">
            <a:extLst>
              <a:ext uri="{FF2B5EF4-FFF2-40B4-BE49-F238E27FC236}">
                <a16:creationId xmlns:a16="http://schemas.microsoft.com/office/drawing/2014/main" id="{C776F760-BCCB-4581-9878-AF6624F79E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7797" y="6478239"/>
            <a:ext cx="2485438" cy="34820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Phone #</a:t>
            </a:r>
          </a:p>
        </p:txBody>
      </p:sp>
      <p:sp>
        <p:nvSpPr>
          <p:cNvPr id="16" name="Picture Placeholder 26">
            <a:extLst>
              <a:ext uri="{FF2B5EF4-FFF2-40B4-BE49-F238E27FC236}">
                <a16:creationId xmlns:a16="http://schemas.microsoft.com/office/drawing/2014/main" id="{2AFA070B-283D-4DE0-8B98-EA35606604B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151" y="6098478"/>
            <a:ext cx="2485438" cy="348209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Phone Number</a:t>
            </a:r>
          </a:p>
        </p:txBody>
      </p:sp>
      <p:sp>
        <p:nvSpPr>
          <p:cNvPr id="17" name="Picture Placeholder 26">
            <a:extLst>
              <a:ext uri="{FF2B5EF4-FFF2-40B4-BE49-F238E27FC236}">
                <a16:creationId xmlns:a16="http://schemas.microsoft.com/office/drawing/2014/main" id="{AEA53EFC-56C7-4BC4-9A34-82737F595F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3103" y="6093414"/>
            <a:ext cx="2485438" cy="348209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Email Address</a:t>
            </a:r>
          </a:p>
        </p:txBody>
      </p:sp>
      <p:sp>
        <p:nvSpPr>
          <p:cNvPr id="18" name="Picture Placeholder 26">
            <a:extLst>
              <a:ext uri="{FF2B5EF4-FFF2-40B4-BE49-F238E27FC236}">
                <a16:creationId xmlns:a16="http://schemas.microsoft.com/office/drawing/2014/main" id="{CCE9580B-DF8C-4D0B-BFC0-9388C518F0F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708411" y="6093414"/>
            <a:ext cx="2485438" cy="348209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Website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604D0977-FE56-479E-857C-95CC57ACDD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53104" y="6480515"/>
            <a:ext cx="2485438" cy="345933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Email</a:t>
            </a:r>
          </a:p>
        </p:txBody>
      </p:sp>
      <p:sp>
        <p:nvSpPr>
          <p:cNvPr id="23" name="Picture Placeholder 26">
            <a:extLst>
              <a:ext uri="{FF2B5EF4-FFF2-40B4-BE49-F238E27FC236}">
                <a16:creationId xmlns:a16="http://schemas.microsoft.com/office/drawing/2014/main" id="{1B8D35AC-C2C1-4186-86F6-3159E04C6D2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08411" y="6469882"/>
            <a:ext cx="2485437" cy="35656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Related Site</a:t>
            </a:r>
          </a:p>
        </p:txBody>
      </p:sp>
      <p:pic>
        <p:nvPicPr>
          <p:cNvPr id="29" name="Picture 28" descr="Kaiser Permanente Institute for Health Research Logo">
            <a:extLst>
              <a:ext uri="{FF2B5EF4-FFF2-40B4-BE49-F238E27FC236}">
                <a16:creationId xmlns:a16="http://schemas.microsoft.com/office/drawing/2014/main" id="{0354805A-5E84-490C-B87E-74DDD92AE6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38" y="167821"/>
            <a:ext cx="215152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13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D800-90E3-4C74-AFC1-4896A140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730667"/>
            <a:ext cx="11208764" cy="1180211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DA4FA-34A2-4A33-B962-568EF197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69" y="2033336"/>
            <a:ext cx="5369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E124D-7146-4D31-8C17-3D90164439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2869" y="2870791"/>
            <a:ext cx="5369432" cy="3443626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D6A77-58B4-4595-AF7E-40385018F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33336"/>
            <a:ext cx="5369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C3607-239E-474F-A4C0-FA61FA41AE3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870790"/>
            <a:ext cx="5369432" cy="3448697"/>
          </a:xfr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FA9E2-D9A9-404D-A4B7-AEDFBF02BB92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B69BD9-6A84-42F2-AF8F-BEC75F85F9BE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D6C42AC-4178-4834-8C10-06C2628FC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3" name="Picture 12" descr="Kaiser Permanente Institute for Health Research Logo">
            <a:extLst>
              <a:ext uri="{FF2B5EF4-FFF2-40B4-BE49-F238E27FC236}">
                <a16:creationId xmlns:a16="http://schemas.microsoft.com/office/drawing/2014/main" id="{71AA15D1-25D6-450D-B315-9F4F93075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1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7B0D-DA7E-4CA9-AE64-8C8B7C99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2230C-396F-4B2C-A1D6-C2B8F3E91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460E5-2709-40FE-8167-16889B65D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8448B4-099B-44B6-8822-9B9A3D3904D9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B801567-597F-4AB3-AA91-4A0F6D78517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5BEEF22C-FBB7-49F6-B268-EA3322A9DF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1" name="Picture 10" descr="Kaiser Permanente Institute for Health Research Logo">
            <a:extLst>
              <a:ext uri="{FF2B5EF4-FFF2-40B4-BE49-F238E27FC236}">
                <a16:creationId xmlns:a16="http://schemas.microsoft.com/office/drawing/2014/main" id="{9E5A438C-D78A-420C-9CF8-484F76B37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4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EF3A-BA86-4491-8496-8F101996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D8E98-F849-4619-8230-64A35CB3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6334E4-E69B-41D0-AD41-722B91DDD3A6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C40C8C-BB06-498B-BBB9-62D021350AA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7657414E-3AA3-481E-BAC2-702E024DD5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</p:spTree>
    <p:extLst>
      <p:ext uri="{BB962C8B-B14F-4D97-AF65-F5344CB8AC3E}">
        <p14:creationId xmlns:p14="http://schemas.microsoft.com/office/powerpoint/2010/main" val="435000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3DAFC-0127-41EA-A58F-BAC18EF62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8BE6D-DD7E-4A65-8019-1D87CF13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887AD-1479-4019-9065-13363E7C7EBF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36969B-9925-483B-996A-209E658A9C7A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42C02934-C91F-4D6C-A0F1-C7314FEF2A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</p:spTree>
    <p:extLst>
      <p:ext uri="{BB962C8B-B14F-4D97-AF65-F5344CB8AC3E}">
        <p14:creationId xmlns:p14="http://schemas.microsoft.com/office/powerpoint/2010/main" val="594437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23BB98-5781-48DE-B900-EC17EC9D5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383" y="2141539"/>
            <a:ext cx="5090772" cy="39666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6BE78C-36DA-447D-9DB7-B6CD00A2E7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54013" y="2141538"/>
            <a:ext cx="5090771" cy="39666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Insert Chart/Table/Image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7DC001-A460-4AA4-9756-5E464B10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3" y="812102"/>
            <a:ext cx="10508401" cy="1261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3AA57-2349-48A5-A28C-85C38E4DCD43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KAISER PERMANENTE INSTITUTE FOR HEALTH RESEARCH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D31748-509B-4174-881B-CF66F25FC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5CF7E23D-8FE3-4991-BF8B-0CB17FA78A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  <p:pic>
        <p:nvPicPr>
          <p:cNvPr id="13" name="Picture 12" descr="Kaiser Permanente Institute for Health Research Logo">
            <a:extLst>
              <a:ext uri="{FF2B5EF4-FFF2-40B4-BE49-F238E27FC236}">
                <a16:creationId xmlns:a16="http://schemas.microsoft.com/office/drawing/2014/main" id="{7680695F-833B-4CAE-9EC3-9B45FAF36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78" y="236829"/>
            <a:ext cx="1841938" cy="3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WhiteOverlay_Logos_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 of adults and children facing a blackboard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27F6E-5A6A-4693-8EBE-142396C12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7" y="-33323"/>
            <a:ext cx="12192000" cy="6924646"/>
            <a:chOff x="0" y="1"/>
            <a:chExt cx="12192000" cy="6924646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1B446C2-F7BA-442E-9CD7-F00D8C98062E}"/>
                </a:ext>
              </a:extLst>
            </p:cNvPr>
            <p:cNvGrpSpPr/>
            <p:nvPr/>
          </p:nvGrpSpPr>
          <p:grpSpPr>
            <a:xfrm>
              <a:off x="0" y="1"/>
              <a:ext cx="12192000" cy="6924646"/>
              <a:chOff x="0" y="0"/>
              <a:chExt cx="3369724" cy="1913890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61B85744-3CD5-4B9B-9379-114272529216}"/>
                  </a:ext>
                </a:extLst>
              </p:cNvPr>
              <p:cNvSpPr/>
              <p:nvPr/>
            </p:nvSpPr>
            <p:spPr>
              <a:xfrm>
                <a:off x="0" y="0"/>
                <a:ext cx="336972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69724" h="1913890">
                    <a:moveTo>
                      <a:pt x="0" y="0"/>
                    </a:moveTo>
                    <a:lnTo>
                      <a:pt x="3369724" y="0"/>
                    </a:lnTo>
                    <a:lnTo>
                      <a:pt x="3369724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8B6FF">
                  <a:alpha val="80784"/>
                </a:srgbClr>
              </a:solidFill>
            </p:spPr>
          </p:sp>
        </p:grp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C462D094-D7A0-40F0-AE45-02504BC9C03C}"/>
                </a:ext>
              </a:extLst>
            </p:cNvPr>
            <p:cNvSpPr/>
            <p:nvPr/>
          </p:nvSpPr>
          <p:spPr>
            <a:xfrm>
              <a:off x="1031082" y="574397"/>
              <a:ext cx="10129837" cy="477341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</p:spPr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7" y="2020472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8934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FE18CC5-7A34-4E10-BF9E-B2872EE30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4296947"/>
            <a:ext cx="8483600" cy="4978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VENUE . DATE . PRESENTER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4A42C-8E6C-46B4-ABE2-37A7D45C97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44A087FA-B233-4296-AB70-E11F103AD7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20F13818-81ED-4B45-A1E2-C937C5A7B9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FCB34016-08DD-4C63-9C94-E4C0D43A2F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pic>
        <p:nvPicPr>
          <p:cNvPr id="20" name="Picture 19" descr="Kaiser Permanente Institute for Health Research Logo">
            <a:extLst>
              <a:ext uri="{FF2B5EF4-FFF2-40B4-BE49-F238E27FC236}">
                <a16:creationId xmlns:a16="http://schemas.microsoft.com/office/drawing/2014/main" id="{BAB5D97A-ECEF-46DF-8A09-932EB9F56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88" y="878458"/>
            <a:ext cx="4075623" cy="866069"/>
          </a:xfrm>
          <a:prstGeom prst="rect">
            <a:avLst/>
          </a:prstGeom>
        </p:spPr>
      </p:pic>
      <p:sp>
        <p:nvSpPr>
          <p:cNvPr id="23" name="Picture Placeholder 26">
            <a:extLst>
              <a:ext uri="{FF2B5EF4-FFF2-40B4-BE49-F238E27FC236}">
                <a16:creationId xmlns:a16="http://schemas.microsoft.com/office/drawing/2014/main" id="{8E898932-93F1-4021-B8DD-9FCB67061E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262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69137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WhiteOverlay_Presenters_Logos_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 of adults and children facing a blackboard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27F6E-5A6A-4693-8EBE-142396C12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7" y="-66646"/>
            <a:ext cx="12192000" cy="6924646"/>
            <a:chOff x="0" y="1"/>
            <a:chExt cx="12192000" cy="6924646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1B446C2-F7BA-442E-9CD7-F00D8C98062E}"/>
                </a:ext>
              </a:extLst>
            </p:cNvPr>
            <p:cNvGrpSpPr/>
            <p:nvPr/>
          </p:nvGrpSpPr>
          <p:grpSpPr>
            <a:xfrm>
              <a:off x="0" y="1"/>
              <a:ext cx="12192000" cy="6924646"/>
              <a:chOff x="0" y="0"/>
              <a:chExt cx="3369724" cy="1913890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61B85744-3CD5-4B9B-9379-114272529216}"/>
                  </a:ext>
                </a:extLst>
              </p:cNvPr>
              <p:cNvSpPr/>
              <p:nvPr/>
            </p:nvSpPr>
            <p:spPr>
              <a:xfrm>
                <a:off x="0" y="0"/>
                <a:ext cx="336972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69724" h="1913890">
                    <a:moveTo>
                      <a:pt x="0" y="0"/>
                    </a:moveTo>
                    <a:lnTo>
                      <a:pt x="3369724" y="0"/>
                    </a:lnTo>
                    <a:lnTo>
                      <a:pt x="3369724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8B6FF">
                  <a:alpha val="80784"/>
                </a:srgbClr>
              </a:solidFill>
            </p:spPr>
          </p:sp>
        </p:grp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C462D094-D7A0-40F0-AE45-02504BC9C03C}"/>
                </a:ext>
              </a:extLst>
            </p:cNvPr>
            <p:cNvSpPr/>
            <p:nvPr/>
          </p:nvSpPr>
          <p:spPr>
            <a:xfrm>
              <a:off x="1031082" y="574397"/>
              <a:ext cx="10129837" cy="477341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</p:spPr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7" y="1897973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FE18CC5-7A34-4E10-BF9E-B2872EE30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3951028"/>
            <a:ext cx="8483600" cy="117578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VENUE . DATE . LIST OF PRESENTERS:</a:t>
            </a:r>
          </a:p>
          <a:p>
            <a:pPr lvl="0"/>
            <a:r>
              <a:rPr lang="en-US" dirty="0"/>
              <a:t>Presenter name, Presenter name, Presenter name, Presenter name, Presenter name, Presenter name, Presenter name, Presenter name, Presenter name</a:t>
            </a:r>
          </a:p>
          <a:p>
            <a:pPr lvl="0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5155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4A42C-8E6C-46B4-ABE2-37A7D45C97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44A087FA-B233-4296-AB70-E11F103AD7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20F13818-81ED-4B45-A1E2-C937C5A7B9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FCB34016-08DD-4C63-9C94-E4C0D43A2F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pic>
        <p:nvPicPr>
          <p:cNvPr id="18" name="Picture 17" descr="Kaiser Permanente Institute for Health Research Logo">
            <a:extLst>
              <a:ext uri="{FF2B5EF4-FFF2-40B4-BE49-F238E27FC236}">
                <a16:creationId xmlns:a16="http://schemas.microsoft.com/office/drawing/2014/main" id="{8B2D82DE-A7AA-4D07-A632-60D3C97F7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88" y="878458"/>
            <a:ext cx="4075623" cy="866069"/>
          </a:xfrm>
          <a:prstGeom prst="rect">
            <a:avLst/>
          </a:prstGeom>
        </p:spPr>
      </p:pic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CEE70AE5-EB22-43AE-A166-8F8CA21CD4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262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73795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NoOverlay_Logos_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 of adults and children facing a blackboard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91B446C2-F7BA-442E-9CD7-F00D8C980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77" y="-33323"/>
            <a:ext cx="12192000" cy="6924646"/>
            <a:chOff x="0" y="0"/>
            <a:chExt cx="3369724" cy="1913890"/>
          </a:xfrm>
          <a:solidFill>
            <a:srgbClr val="0078B3">
              <a:alpha val="90980"/>
            </a:srgbClr>
          </a:solidFill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61B85744-3CD5-4B9B-9379-114272529216}"/>
                </a:ext>
              </a:extLst>
            </p:cNvPr>
            <p:cNvSpPr/>
            <p:nvPr/>
          </p:nvSpPr>
          <p:spPr>
            <a:xfrm>
              <a:off x="0" y="0"/>
              <a:ext cx="3369724" cy="1913890"/>
            </a:xfrm>
            <a:custGeom>
              <a:avLst/>
              <a:gdLst/>
              <a:ahLst/>
              <a:cxnLst/>
              <a:rect l="l" t="t" r="r" b="b"/>
              <a:pathLst>
                <a:path w="3369724" h="1913890">
                  <a:moveTo>
                    <a:pt x="0" y="0"/>
                  </a:moveTo>
                  <a:lnTo>
                    <a:pt x="3369724" y="0"/>
                  </a:lnTo>
                  <a:lnTo>
                    <a:pt x="3369724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7" y="2020472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FE18CC5-7A34-4E10-BF9E-B2872EE30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4296947"/>
            <a:ext cx="8483600" cy="4978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VENUE . DATE . PRESENTER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5155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4A42C-8E6C-46B4-ABE2-37A7D45C97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44A087FA-B233-4296-AB70-E11F103AD7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20F13818-81ED-4B45-A1E2-C937C5A7B9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FCB34016-08DD-4C63-9C94-E4C0D43A2F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pic>
        <p:nvPicPr>
          <p:cNvPr id="17" name="Picture 16" descr="Kaiser Permanente Institute for Health Research Logo">
            <a:extLst>
              <a:ext uri="{FF2B5EF4-FFF2-40B4-BE49-F238E27FC236}">
                <a16:creationId xmlns:a16="http://schemas.microsoft.com/office/drawing/2014/main" id="{E33E0942-DD83-4BA9-A9B6-FE78C5A3D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3" y="877837"/>
            <a:ext cx="4073560" cy="865632"/>
          </a:xfrm>
          <a:prstGeom prst="rect">
            <a:avLst/>
          </a:prstGeom>
        </p:spPr>
      </p:pic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34F09B5D-123D-421D-9056-1EEE95E667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262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61282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NoOverlay_Logos_ppl_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 of adults and children facing a blackboard">
            <a:extLst>
              <a:ext uri="{FF2B5EF4-FFF2-40B4-BE49-F238E27FC236}">
                <a16:creationId xmlns:a16="http://schemas.microsoft.com/office/drawing/2014/main" id="{7F27D0B3-7E38-46B7-9470-37A65D260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586" t="6697" r="7924" b="198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91B446C2-F7BA-442E-9CD7-F00D8C980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77" y="-66646"/>
            <a:ext cx="12192000" cy="6924646"/>
            <a:chOff x="0" y="0"/>
            <a:chExt cx="3369724" cy="1913890"/>
          </a:xfrm>
          <a:solidFill>
            <a:srgbClr val="0078B3">
              <a:alpha val="90980"/>
            </a:srgbClr>
          </a:solidFill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61B85744-3CD5-4B9B-9379-114272529216}"/>
                </a:ext>
              </a:extLst>
            </p:cNvPr>
            <p:cNvSpPr/>
            <p:nvPr/>
          </p:nvSpPr>
          <p:spPr>
            <a:xfrm>
              <a:off x="0" y="0"/>
              <a:ext cx="3369724" cy="1913890"/>
            </a:xfrm>
            <a:custGeom>
              <a:avLst/>
              <a:gdLst/>
              <a:ahLst/>
              <a:cxnLst/>
              <a:rect l="l" t="t" r="r" b="b"/>
              <a:pathLst>
                <a:path w="3369724" h="1913890">
                  <a:moveTo>
                    <a:pt x="0" y="0"/>
                  </a:moveTo>
                  <a:lnTo>
                    <a:pt x="3369724" y="0"/>
                  </a:lnTo>
                  <a:lnTo>
                    <a:pt x="3369724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F1C27-F4F8-45DE-AF78-0F115005C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847" y="2020472"/>
            <a:ext cx="8483954" cy="1865388"/>
          </a:xfr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YOUR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9CE7F-21D3-4D34-88C8-71EDC7F4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5155"/>
            <a:ext cx="12192000" cy="8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4A42C-8E6C-46B4-ABE2-37A7D45C97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3110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44A087FA-B233-4296-AB70-E11F103AD7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444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20F13818-81ED-4B45-A1E2-C937C5A7B9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25774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FCB34016-08DD-4C63-9C94-E4C0D43A2F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6615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  <p:pic>
        <p:nvPicPr>
          <p:cNvPr id="17" name="Picture 16" descr="Kaiser Permanente Institute for Health Research Logo">
            <a:extLst>
              <a:ext uri="{FF2B5EF4-FFF2-40B4-BE49-F238E27FC236}">
                <a16:creationId xmlns:a16="http://schemas.microsoft.com/office/drawing/2014/main" id="{E33E0942-DD83-4BA9-A9B6-FE78C5A3D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3" y="877837"/>
            <a:ext cx="4073560" cy="865632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8BA4A347-9255-4DD3-AB5A-8F931EFC05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201" y="4075315"/>
            <a:ext cx="8483600" cy="117578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VENUE . DATE . LIST OF PRESENTERS:</a:t>
            </a:r>
          </a:p>
          <a:p>
            <a:pPr lvl="0"/>
            <a:r>
              <a:rPr lang="en-US" dirty="0"/>
              <a:t>Presenter name, Presenter name, Presenter name, Presenter name, Presenter name, Presenter name, Presenter name, Presenter name, Presenter name</a:t>
            </a:r>
          </a:p>
          <a:p>
            <a:pPr lvl="0"/>
            <a:endParaRPr lang="en-US" dirty="0"/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945CD51A-452D-4A5B-93F0-8C6E06496F5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2622" y="6254610"/>
            <a:ext cx="1782763" cy="49424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181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_ppl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2">
            <a:extLst>
              <a:ext uri="{FF2B5EF4-FFF2-40B4-BE49-F238E27FC236}">
                <a16:creationId xmlns:a16="http://schemas.microsoft.com/office/drawing/2014/main" id="{13EFAC77-4030-4DFC-ADB7-A2AAD410D2E6}"/>
              </a:ext>
            </a:extLst>
          </p:cNvPr>
          <p:cNvSpPr/>
          <p:nvPr userDrawn="1"/>
        </p:nvSpPr>
        <p:spPr>
          <a:xfrm>
            <a:off x="0" y="6356350"/>
            <a:ext cx="12192000" cy="501651"/>
          </a:xfrm>
          <a:prstGeom prst="rect">
            <a:avLst/>
          </a:prstGeom>
          <a:solidFill>
            <a:srgbClr val="1A4789"/>
          </a:solidFill>
        </p:spPr>
      </p:sp>
      <p:pic>
        <p:nvPicPr>
          <p:cNvPr id="10" name="Picture 9" descr="Picture of adults and children facing a blackboard">
            <a:extLst>
              <a:ext uri="{FF2B5EF4-FFF2-40B4-BE49-F238E27FC236}">
                <a16:creationId xmlns:a16="http://schemas.microsoft.com/office/drawing/2014/main" id="{F39F7F98-B24B-47D4-B72E-0A2A02316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1619F-15CA-4AC3-A6CD-68C399CF6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6699"/>
          </a:xfrm>
          <a:prstGeom prst="rect">
            <a:avLst/>
          </a:prstGeom>
        </p:spPr>
      </p:pic>
      <p:pic>
        <p:nvPicPr>
          <p:cNvPr id="12" name="Picture 11" descr="Kaiser Permanente Institute for Health Research Logo">
            <a:extLst>
              <a:ext uri="{FF2B5EF4-FFF2-40B4-BE49-F238E27FC236}">
                <a16:creationId xmlns:a16="http://schemas.microsoft.com/office/drawing/2014/main" id="{27FD735B-2657-40E3-9DB0-79CD66A27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3" y="384048"/>
            <a:ext cx="2581833" cy="54864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C55A-A6F6-427D-AFCD-F404D1BC3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868" y="2511868"/>
            <a:ext cx="11498913" cy="6353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226B1-D665-4AC0-9F1B-C401EFD0F8E1}"/>
              </a:ext>
            </a:extLst>
          </p:cNvPr>
          <p:cNvSpPr txBox="1"/>
          <p:nvPr userDrawn="1"/>
        </p:nvSpPr>
        <p:spPr>
          <a:xfrm>
            <a:off x="332868" y="6473952"/>
            <a:ext cx="430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KAISER PERMANENTE INSTITUTE FOR HEALTH RESEARCH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220A1A6D-5EE3-4F1C-A3A8-833D6D05C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68" y="1456012"/>
            <a:ext cx="11498913" cy="102591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 Area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9E7DD9-B15E-4E31-B203-CD0339FBC157}"/>
              </a:ext>
            </a:extLst>
          </p:cNvPr>
          <p:cNvCxnSpPr/>
          <p:nvPr userDrawn="1"/>
        </p:nvCxnSpPr>
        <p:spPr>
          <a:xfrm>
            <a:off x="332868" y="3237614"/>
            <a:ext cx="11498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48C8447-F9D3-440C-A55B-AEC1B134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254" y="3447604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46511F3-61C8-449F-8A8A-5D0B9AF32A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868" y="3444482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AA42483-8AAE-4C0E-BCC8-D7E6213CCF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868" y="4375494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5980D69-5021-4010-BEFC-E2F88BE45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254" y="4373188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BC4ECB51-4C38-4CDB-AA25-B1E112769B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868" y="5306507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BFC90B6-C1C5-4BEA-93E0-04BF79F3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254" y="5304590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AE0C172-A7F2-4AB1-BDC0-76960EBF14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7909" y="3444482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CDD9E64C-B06F-46D7-8949-A562DEB987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3295" y="3441547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83DB298-0154-42CD-9119-FF099DE33F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7909" y="4381478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365254A-5514-45A0-9293-FC9AB715BB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03295" y="4384411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761F4B18-358C-48F5-8608-70EBE4C132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7909" y="5311558"/>
            <a:ext cx="595386" cy="750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A0925C06-B2F3-4E0F-8CF0-0C121AC9C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03295" y="5311558"/>
            <a:ext cx="4558146" cy="75047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A81D656E-B1DF-4582-A15D-F083411699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5795" y="6487281"/>
            <a:ext cx="2844800" cy="23495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STUDY NAME</a:t>
            </a:r>
          </a:p>
        </p:txBody>
      </p:sp>
    </p:spTree>
    <p:extLst>
      <p:ext uri="{BB962C8B-B14F-4D97-AF65-F5344CB8AC3E}">
        <p14:creationId xmlns:p14="http://schemas.microsoft.com/office/powerpoint/2010/main" val="224505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Slide_Images_mt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Picture of adults and children facing a blackboard">
            <a:extLst>
              <a:ext uri="{FF2B5EF4-FFF2-40B4-BE49-F238E27FC236}">
                <a16:creationId xmlns:a16="http://schemas.microsoft.com/office/drawing/2014/main" id="{71B9FDE4-DFAB-4075-9765-0059F1DE8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8BE8C3-19EF-492F-87FE-904477CCB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1320800"/>
          </a:xfrm>
          <a:prstGeom prst="rect">
            <a:avLst/>
          </a:prstGeom>
        </p:spPr>
      </p:pic>
      <p:pic>
        <p:nvPicPr>
          <p:cNvPr id="12" name="Picture 11" descr="Kaiser Permanente Institute for Health Research Logo">
            <a:extLst>
              <a:ext uri="{FF2B5EF4-FFF2-40B4-BE49-F238E27FC236}">
                <a16:creationId xmlns:a16="http://schemas.microsoft.com/office/drawing/2014/main" id="{27FD735B-2657-40E3-9DB0-79CD66A27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3" y="384048"/>
            <a:ext cx="2581833" cy="5486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415EF-4296-494C-A263-ED6189042270}"/>
              </a:ext>
            </a:extLst>
          </p:cNvPr>
          <p:cNvCxnSpPr/>
          <p:nvPr userDrawn="1"/>
        </p:nvCxnSpPr>
        <p:spPr>
          <a:xfrm>
            <a:off x="4543647" y="6460407"/>
            <a:ext cx="0" cy="288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236B79C-2D7D-444F-B296-D949E1388BAD}"/>
              </a:ext>
            </a:extLst>
          </p:cNvPr>
          <p:cNvSpPr/>
          <p:nvPr userDrawn="1"/>
        </p:nvSpPr>
        <p:spPr>
          <a:xfrm>
            <a:off x="0" y="1320800"/>
            <a:ext cx="12191999" cy="553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098B6F0-4C31-4BEF-8D1E-C361C654CBE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0427759"/>
              </p:ext>
            </p:extLst>
          </p:nvPr>
        </p:nvGraphicFramePr>
        <p:xfrm>
          <a:off x="177801" y="2195506"/>
          <a:ext cx="11836395" cy="44635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67279">
                  <a:extLst>
                    <a:ext uri="{9D8B030D-6E8A-4147-A177-3AD203B41FA5}">
                      <a16:colId xmlns:a16="http://schemas.microsoft.com/office/drawing/2014/main" val="1558000712"/>
                    </a:ext>
                  </a:extLst>
                </a:gridCol>
                <a:gridCol w="2367279">
                  <a:extLst>
                    <a:ext uri="{9D8B030D-6E8A-4147-A177-3AD203B41FA5}">
                      <a16:colId xmlns:a16="http://schemas.microsoft.com/office/drawing/2014/main" val="3194800568"/>
                    </a:ext>
                  </a:extLst>
                </a:gridCol>
                <a:gridCol w="2367279">
                  <a:extLst>
                    <a:ext uri="{9D8B030D-6E8A-4147-A177-3AD203B41FA5}">
                      <a16:colId xmlns:a16="http://schemas.microsoft.com/office/drawing/2014/main" val="2603041073"/>
                    </a:ext>
                  </a:extLst>
                </a:gridCol>
                <a:gridCol w="2367279">
                  <a:extLst>
                    <a:ext uri="{9D8B030D-6E8A-4147-A177-3AD203B41FA5}">
                      <a16:colId xmlns:a16="http://schemas.microsoft.com/office/drawing/2014/main" val="2345689739"/>
                    </a:ext>
                  </a:extLst>
                </a:gridCol>
                <a:gridCol w="2367279">
                  <a:extLst>
                    <a:ext uri="{9D8B030D-6E8A-4147-A177-3AD203B41FA5}">
                      <a16:colId xmlns:a16="http://schemas.microsoft.com/office/drawing/2014/main" val="2222229553"/>
                    </a:ext>
                  </a:extLst>
                </a:gridCol>
              </a:tblGrid>
              <a:tr h="1674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536626"/>
                  </a:ext>
                </a:extLst>
              </a:tr>
              <a:tr h="6171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268848"/>
                  </a:ext>
                </a:extLst>
              </a:tr>
              <a:tr h="1528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7921380"/>
                  </a:ext>
                </a:extLst>
              </a:tr>
              <a:tr h="6430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6051580"/>
                  </a:ext>
                </a:extLst>
              </a:tr>
            </a:tbl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CB8F3C-D544-4396-9681-9EFBD1C607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5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431D8F-323E-4E63-AF1C-E87B1655A5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3855494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34CC8DF3-FABF-4C2B-998B-63D2796566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714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F9D0D20B-4223-43F5-A7FE-2239EE9FE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463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B21340D-D19D-4D47-AB0D-BF84224750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212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75DE1678-F08B-430F-8738-BFA2EABE4F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96179" y="234062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A7431C1-B4C5-43DE-B405-9F50781397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579" y="4662494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38E2A910-7FFC-4F75-BB11-5211B1FD47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71479" y="4662494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7A0E95C1-58B6-4A61-A138-8C66AF3FEEE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46377" y="4662494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51E28C14-A295-4BC8-BD25-B5B4218DDE2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21279" y="4625988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027BCA96-FFD0-45E5-9441-F3A9A825C5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96179" y="4662494"/>
            <a:ext cx="1299242" cy="128774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04F9B83-A538-4070-AD29-5A92DE744B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52700" y="3860432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D48703D-DFD6-4E16-8EDF-09CE8D71A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27600" y="3860432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D31DCACF-B06F-4FB2-A413-2328886BB9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3448" y="3860432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C6857B7-56D9-4654-A0E2-AFF8358524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48822" y="3855494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272F2A-DFC4-4C84-9D40-A3A55BC8A8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66020" y="6024421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1D8DD25-97C0-4B26-B649-8D123FAF91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2500" y="6031803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2D86D9DA-7BBE-4A7B-A2D9-CE78D1ED7B4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14240" y="6024421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F0E00F5-F720-43F0-8E9E-A23FDEB86F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7440" y="6024421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D54BE24-0410-4AC9-9B3E-899EF807A4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9180" y="6024421"/>
            <a:ext cx="2336800" cy="6080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BA3E56D-7B9D-4100-9222-0CB7DA6ECC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56133" y="1434619"/>
            <a:ext cx="5053013" cy="555773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TEAM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838C11-78BB-4CFC-871A-CBA8DBD1A86D}"/>
              </a:ext>
            </a:extLst>
          </p:cNvPr>
          <p:cNvCxnSpPr/>
          <p:nvPr userDrawn="1"/>
        </p:nvCxnSpPr>
        <p:spPr>
          <a:xfrm>
            <a:off x="217754" y="2032447"/>
            <a:ext cx="1179644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6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C547F-AB86-4365-9215-86D6892D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8" y="365125"/>
            <a:ext cx="11020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6BBD2-E051-4D8C-8D47-9A6A7A295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68" y="1825625"/>
            <a:ext cx="11020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42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7" r:id="rId2"/>
    <p:sldLayoutId id="2147483748" r:id="rId3"/>
    <p:sldLayoutId id="2147483655" r:id="rId4"/>
    <p:sldLayoutId id="2147483672" r:id="rId5"/>
    <p:sldLayoutId id="2147483675" r:id="rId6"/>
    <p:sldLayoutId id="2147483745" r:id="rId7"/>
    <p:sldLayoutId id="2147483670" r:id="rId8"/>
    <p:sldLayoutId id="2147483712" r:id="rId9"/>
    <p:sldLayoutId id="2147483720" r:id="rId10"/>
    <p:sldLayoutId id="2147483683" r:id="rId11"/>
    <p:sldLayoutId id="2147483707" r:id="rId12"/>
    <p:sldLayoutId id="2147483700" r:id="rId13"/>
    <p:sldLayoutId id="2147483692" r:id="rId14"/>
    <p:sldLayoutId id="2147483693" r:id="rId15"/>
    <p:sldLayoutId id="2147483684" r:id="rId16"/>
    <p:sldLayoutId id="2147483689" r:id="rId17"/>
    <p:sldLayoutId id="2147483696" r:id="rId18"/>
    <p:sldLayoutId id="2147483723" r:id="rId19"/>
    <p:sldLayoutId id="2147483678" r:id="rId20"/>
    <p:sldLayoutId id="2147483682" r:id="rId21"/>
    <p:sldLayoutId id="2147483709" r:id="rId22"/>
    <p:sldLayoutId id="2147483677" r:id="rId23"/>
    <p:sldLayoutId id="2147483650" r:id="rId24"/>
    <p:sldLayoutId id="2147483708" r:id="rId25"/>
    <p:sldLayoutId id="2147483654" r:id="rId26"/>
    <p:sldLayoutId id="2147483743" r:id="rId27"/>
    <p:sldLayoutId id="2147483744" r:id="rId28"/>
    <p:sldLayoutId id="2147483694" r:id="rId29"/>
    <p:sldLayoutId id="2147483721" r:id="rId30"/>
    <p:sldLayoutId id="2147483697" r:id="rId31"/>
    <p:sldLayoutId id="2147483698" r:id="rId32"/>
    <p:sldLayoutId id="2147483699" r:id="rId33"/>
    <p:sldLayoutId id="2147483705" r:id="rId34"/>
    <p:sldLayoutId id="2147483653" r:id="rId35"/>
    <p:sldLayoutId id="2147483657" r:id="rId36"/>
    <p:sldLayoutId id="2147483658" r:id="rId37"/>
    <p:sldLayoutId id="2147483659" r:id="rId38"/>
    <p:sldLayoutId id="2147483663" r:id="rId3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415907-A634-4CE7-8269-85C98CC34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4200" y="1152696"/>
            <a:ext cx="8483954" cy="12514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Use of Patient Reported Outcomes in Mental Health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FB47-A143-4496-9F57-27B5BBEB23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3846" y="3018084"/>
            <a:ext cx="8483600" cy="11584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Arne Beck, PhD</a:t>
            </a:r>
            <a:endParaRPr lang="en-US" sz="2800" dirty="0"/>
          </a:p>
          <a:p>
            <a:r>
              <a:rPr lang="en-US" sz="1800" dirty="0"/>
              <a:t>Scientific Data Resources Forum</a:t>
            </a:r>
          </a:p>
          <a:p>
            <a:r>
              <a:rPr lang="en-US" sz="1800" dirty="0"/>
              <a:t> May 9th, 2023</a:t>
            </a:r>
          </a:p>
          <a:p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390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CA4F3B-E29B-A83F-D4E2-5772AA67A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8A967-4964-7E5D-F04C-0DABD062953C}"/>
              </a:ext>
            </a:extLst>
          </p:cNvPr>
          <p:cNvSpPr txBox="1"/>
          <p:nvPr/>
        </p:nvSpPr>
        <p:spPr>
          <a:xfrm>
            <a:off x="3048990" y="3247303"/>
            <a:ext cx="6097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0894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28D-4F31-4BE1-AE7A-317ED9E5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8730C-2543-4147-B433-1A0511912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/>
              <a:t>Use of PRO measures in the Mental Health Research Network (MHRN) Mindful Mood Balance for Moms (MMBFM) Trial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800" dirty="0"/>
              <a:t>Use of PRO measures in research and evaluation on improving quality of depression care at KPCO</a:t>
            </a:r>
          </a:p>
          <a:p>
            <a:pPr>
              <a:spcAft>
                <a:spcPts val="600"/>
              </a:spcAft>
              <a:defRPr/>
            </a:pPr>
            <a:r>
              <a:rPr lang="en-US" dirty="0"/>
              <a:t>Integration of PRO Data into Care Pathways for Depression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C04C2-B1CC-4AF7-AFB0-F933CD29B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0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28D-4F31-4BE1-AE7A-317ED9E5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6" y="782941"/>
            <a:ext cx="11756571" cy="1325563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>
                <a:latin typeface="-apple-system"/>
              </a:rPr>
              <a:t>Mindful Mood Balance for Moms Pragmatic Trial </a:t>
            </a:r>
            <a:r>
              <a:rPr lang="en-US" dirty="0"/>
              <a:t>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8730C-2543-4147-B433-1A0511912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973" y="2108504"/>
            <a:ext cx="11300926" cy="392968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Evaluate a digital program, Mindful Mood Balance for Moms, MMBFM, for prevention of perinatal depression. Four Mental Health Research Network (MHRN) sites: KPCO, KPSC, KPGA, and HP; N=423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sz="2800" b="1" dirty="0"/>
              <a:t>Aim 1</a:t>
            </a:r>
            <a:r>
              <a:rPr lang="en-US" altLang="en-US" sz="2800" dirty="0"/>
              <a:t>: Compare the clinical effectiveness of MMBFM supported by clinician vs. peer coaches among women with a history of depression.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dirty="0"/>
              <a:t>Depression symptoms assessed by PHQ-9 at baseline and three months post-randomization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C04C2-B1CC-4AF7-AFB0-F933CD29B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0B7DE-5748-566B-B595-A7A2653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18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2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9323-5571-3F6D-C16F-4A51257C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Outcome Measures for AIM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09EAF-41F1-7B92-E7C4-DB974C9BA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Use of PHQ-9 / EPDS from prenatal depression screening in OB for cohort selection</a:t>
            </a:r>
          </a:p>
          <a:p>
            <a:r>
              <a:rPr lang="en-US" altLang="en-US" sz="2800" dirty="0"/>
              <a:t>PHQ-9 cascade to CSSRS after enrollment for safety alerts</a:t>
            </a:r>
          </a:p>
          <a:p>
            <a:r>
              <a:rPr lang="en-US" altLang="en-US" sz="2800" dirty="0"/>
              <a:t>Clinical effectiveness of MMBFM supported by clinician vs. peer coaches. </a:t>
            </a:r>
          </a:p>
          <a:p>
            <a:pPr lvl="1"/>
            <a:r>
              <a:rPr lang="en-US" altLang="en-US" dirty="0"/>
              <a:t>Are there differential reductions in depression symptoms, assessed by the PHQ-9, at three-months post-randomization?</a:t>
            </a:r>
          </a:p>
          <a:p>
            <a:pPr lvl="1"/>
            <a:r>
              <a:rPr lang="en-US" altLang="en-US" dirty="0"/>
              <a:t>Sources for PHQ-9 data</a:t>
            </a:r>
          </a:p>
          <a:p>
            <a:pPr lvl="2"/>
            <a:r>
              <a:rPr lang="en-US" altLang="en-US" dirty="0"/>
              <a:t>Part of larger three-month research survey</a:t>
            </a:r>
          </a:p>
          <a:p>
            <a:pPr lvl="2"/>
            <a:r>
              <a:rPr lang="en-US" altLang="en-US" dirty="0"/>
              <a:t>Depression screening data in the VDW, obtained from obstetric, behavioral health, and primary care settings</a:t>
            </a:r>
          </a:p>
          <a:p>
            <a:r>
              <a:rPr lang="en-US" altLang="en-US" dirty="0"/>
              <a:t>PRO data collected in routine clinical care are essential to research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5F171-C73E-0694-D941-3EF27AF160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2E5E-AF2E-47C9-5B6A-06928426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on Quality Improvement for Depression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27F50-A761-AA08-B7E5-379A85F35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Identifying sources of PHQ-9 screening and follow-up data routinely collected in clinical care – VDW and clarity tables</a:t>
            </a:r>
          </a:p>
          <a:p>
            <a:r>
              <a:rPr lang="en-US" dirty="0"/>
              <a:t>Part of HEDIS quality measure for </a:t>
            </a:r>
          </a:p>
          <a:p>
            <a:pPr lvl="1"/>
            <a:r>
              <a:rPr lang="en-US" dirty="0"/>
              <a:t>Depression Screening and Follow-up (DSF)</a:t>
            </a:r>
          </a:p>
          <a:p>
            <a:pPr lvl="1"/>
            <a:r>
              <a:rPr lang="en-US" dirty="0"/>
              <a:t>Depression Monitoring of Symptoms (DMS)</a:t>
            </a:r>
          </a:p>
          <a:p>
            <a:pPr lvl="1"/>
            <a:r>
              <a:rPr lang="en-US" dirty="0"/>
              <a:t>Depression Remission or Response (DRR)</a:t>
            </a:r>
          </a:p>
          <a:p>
            <a:r>
              <a:rPr lang="en-US" dirty="0"/>
              <a:t>Routinely collected PRO data are essential to quality improvement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735D7-D77C-E418-6F59-07E26BF8E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70A8CD-6F20-2B19-EAD5-602D78C8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Integration of PRO Data into Care Pathways for Depression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EAE2A-8E93-BC2F-408F-07DD1B1B03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5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C2CCA-2F58-8E67-8AA8-8AF4F918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03" y="0"/>
            <a:ext cx="10265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iagram&#10;&#10;Description automatically generated">
            <a:extLst>
              <a:ext uri="{FF2B5EF4-FFF2-40B4-BE49-F238E27FC236}">
                <a16:creationId xmlns:a16="http://schemas.microsoft.com/office/drawing/2014/main" id="{CCEC5971-562F-F74F-EA40-7F3305DD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56" y="1023363"/>
            <a:ext cx="9312430" cy="547368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A3F3182-B5E1-CFA4-59B8-3E425B20B2DF}"/>
              </a:ext>
            </a:extLst>
          </p:cNvPr>
          <p:cNvSpPr txBox="1">
            <a:spLocks/>
          </p:cNvSpPr>
          <p:nvPr/>
        </p:nvSpPr>
        <p:spPr>
          <a:xfrm>
            <a:off x="275516" y="1761428"/>
            <a:ext cx="2361842" cy="13855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cs typeface="Arial"/>
              </a:rPr>
              <a:t>Automated results routing pathways based on PHQ item 9 and total score </a:t>
            </a:r>
            <a:endParaRPr lang="en-US" sz="2000" dirty="0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45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P Colors">
      <a:dk1>
        <a:sysClr val="windowText" lastClr="000000"/>
      </a:dk1>
      <a:lt1>
        <a:sysClr val="window" lastClr="FFFFFF"/>
      </a:lt1>
      <a:dk2>
        <a:srgbClr val="003B71"/>
      </a:dk2>
      <a:lt2>
        <a:srgbClr val="E7E6E6"/>
      </a:lt2>
      <a:accent1>
        <a:srgbClr val="0078B3"/>
      </a:accent1>
      <a:accent2>
        <a:srgbClr val="559D37"/>
      </a:accent2>
      <a:accent3>
        <a:srgbClr val="E6762F"/>
      </a:accent3>
      <a:accent4>
        <a:srgbClr val="CE5778"/>
      </a:accent4>
      <a:accent5>
        <a:srgbClr val="40A2A0"/>
      </a:accent5>
      <a:accent6>
        <a:srgbClr val="906DAB"/>
      </a:accent6>
      <a:hlink>
        <a:srgbClr val="0078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F612F5C3F424D9CCC8543D8DA7D41" ma:contentTypeVersion="16" ma:contentTypeDescription="Create a new document." ma:contentTypeScope="" ma:versionID="8e60a04c2e0bcf1ac4500d3cee9feccf">
  <xsd:schema xmlns:xsd="http://www.w3.org/2001/XMLSchema" xmlns:xs="http://www.w3.org/2001/XMLSchema" xmlns:p="http://schemas.microsoft.com/office/2006/metadata/properties" xmlns:ns2="d23e3edc-54c7-44b9-a042-110ef1dbf0f8" xmlns:ns3="18bae8b7-45d1-4f69-9039-5f6852bfe304" targetNamespace="http://schemas.microsoft.com/office/2006/metadata/properties" ma:root="true" ma:fieldsID="6964974086ce8c5bec632af08f440164" ns2:_="" ns3:_="">
    <xsd:import namespace="d23e3edc-54c7-44b9-a042-110ef1dbf0f8"/>
    <xsd:import namespace="18bae8b7-45d1-4f69-9039-5f6852bfe3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e3edc-54c7-44b9-a042-110ef1dbf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112196-7e5b-431e-8fea-f50fb91bce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ae8b7-45d1-4f69-9039-5f6852bfe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be6b4e-bc1c-466d-a3ca-879bc85d594c}" ma:internalName="TaxCatchAll" ma:showField="CatchAllData" ma:web="18bae8b7-45d1-4f69-9039-5f6852bfe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bae8b7-45d1-4f69-9039-5f6852bfe304" xsi:nil="true"/>
    <lcf76f155ced4ddcb4097134ff3c332f xmlns="d23e3edc-54c7-44b9-a042-110ef1dbf0f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D6240D-8250-4D99-9A33-1DECA54E5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3e3edc-54c7-44b9-a042-110ef1dbf0f8"/>
    <ds:schemaRef ds:uri="18bae8b7-45d1-4f69-9039-5f6852bfe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BFCD15-E0D7-4F9F-AE68-669DACC5884A}">
  <ds:schemaRefs>
    <ds:schemaRef ds:uri="d23e3edc-54c7-44b9-a042-110ef1dbf0f8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8bae8b7-45d1-4f69-9039-5f6852bfe30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1A87F7C-602B-4663-A611-39C7B4B16E9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f8a7bc4-e337-47a5-a0fc-0d512c0e05f1}" enabled="0" method="" siteId="{3f8a7bc4-e337-47a5-a0fc-0d512c0e05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PracticeTheme12.12.2021</Template>
  <TotalTime>2194</TotalTime>
  <Words>350</Words>
  <Application>Microsoft Office PowerPoint</Application>
  <PresentationFormat>Widescreen</PresentationFormat>
  <Paragraphs>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Courier New</vt:lpstr>
      <vt:lpstr>Wingdings</vt:lpstr>
      <vt:lpstr>Office Theme</vt:lpstr>
      <vt:lpstr>PowerPoint Presentation</vt:lpstr>
      <vt:lpstr>Overview</vt:lpstr>
      <vt:lpstr>Mindful Mood Balance for Moms Pragmatic Trial aims</vt:lpstr>
      <vt:lpstr>PowerPoint Presentation</vt:lpstr>
      <vt:lpstr>PRO Outcome Measures for AIM 1</vt:lpstr>
      <vt:lpstr>Research on Quality Improvement for Depression Care</vt:lpstr>
      <vt:lpstr>Integration of PRO Data into Care Pathways for Depression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Kraus</dc:creator>
  <cp:lastModifiedBy>Arne L Beck</cp:lastModifiedBy>
  <cp:revision>52</cp:revision>
  <dcterms:created xsi:type="dcterms:W3CDTF">2021-11-23T17:36:42Z</dcterms:created>
  <dcterms:modified xsi:type="dcterms:W3CDTF">2023-05-09T20:23:14Z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0x01010001CF612F5C3F424D9CCC8543D8DA7D41</vt:lpwstr>
  </property>
  <property fmtid="{D5CDD505-2E9C-101B-9397-08002B2CF9AE}" pid="3" name="MediaServiceImageTags">
    <vt:lpwstr/>
  </property>
</Properties>
</file>