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1450" r:id="rId5"/>
    <p:sldId id="1503" r:id="rId6"/>
    <p:sldId id="1423" r:id="rId7"/>
    <p:sldId id="1380" r:id="rId8"/>
    <p:sldId id="1506" r:id="rId9"/>
    <p:sldId id="1420" r:id="rId10"/>
    <p:sldId id="1505" r:id="rId11"/>
    <p:sldId id="1425" r:id="rId12"/>
    <p:sldId id="313" r:id="rId13"/>
    <p:sldId id="460" r:id="rId14"/>
    <p:sldId id="1507" r:id="rId15"/>
    <p:sldId id="1426" r:id="rId16"/>
    <p:sldId id="1504" r:id="rId17"/>
    <p:sldId id="1041" r:id="rId18"/>
    <p:sldId id="618" r:id="rId19"/>
    <p:sldId id="320" r:id="rId20"/>
    <p:sldId id="1424" r:id="rId21"/>
    <p:sldId id="1421" r:id="rId22"/>
    <p:sldId id="1065" r:id="rId23"/>
    <p:sldId id="1527" r:id="rId24"/>
    <p:sldId id="1496" r:id="rId25"/>
    <p:sldId id="1521" r:id="rId26"/>
    <p:sldId id="1427" r:id="rId27"/>
    <p:sldId id="1526" r:id="rId28"/>
    <p:sldId id="1508" r:id="rId29"/>
    <p:sldId id="1520" r:id="rId30"/>
    <p:sldId id="1519" r:id="rId31"/>
    <p:sldId id="609" r:id="rId32"/>
    <p:sldId id="1491" r:id="rId33"/>
    <p:sldId id="323" r:id="rId34"/>
    <p:sldId id="1518" r:id="rId35"/>
    <p:sldId id="1528" r:id="rId36"/>
    <p:sldId id="1510" r:id="rId37"/>
    <p:sldId id="614" r:id="rId38"/>
    <p:sldId id="328" r:id="rId39"/>
    <p:sldId id="330" r:id="rId40"/>
    <p:sldId id="256" r:id="rId41"/>
    <p:sldId id="1524" r:id="rId42"/>
    <p:sldId id="1501" r:id="rId43"/>
    <p:sldId id="1492" r:id="rId44"/>
    <p:sldId id="1494" r:id="rId45"/>
    <p:sldId id="1525" r:id="rId46"/>
    <p:sldId id="15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9B99938A-6E82-47E7-AF4D-D7241A257B79}">
          <p14:sldIdLst>
            <p14:sldId id="1450"/>
            <p14:sldId id="1503"/>
            <p14:sldId id="1423"/>
            <p14:sldId id="1380"/>
            <p14:sldId id="1506"/>
            <p14:sldId id="1420"/>
            <p14:sldId id="1505"/>
            <p14:sldId id="1425"/>
            <p14:sldId id="313"/>
            <p14:sldId id="460"/>
            <p14:sldId id="1507"/>
            <p14:sldId id="1426"/>
            <p14:sldId id="1504"/>
          </p14:sldIdLst>
        </p14:section>
        <p14:section name="Agenda Slide" id="{C5D20BD8-F26F-404E-93DA-1316F4784570}">
          <p14:sldIdLst>
            <p14:sldId id="1041"/>
            <p14:sldId id="618"/>
            <p14:sldId id="320"/>
            <p14:sldId id="1424"/>
          </p14:sldIdLst>
        </p14:section>
        <p14:section name="Main Content" id="{4AD24985-6E8C-4EF7-9067-3631D49D5055}">
          <p14:sldIdLst>
            <p14:sldId id="1421"/>
            <p14:sldId id="1065"/>
            <p14:sldId id="1527"/>
            <p14:sldId id="1496"/>
            <p14:sldId id="1521"/>
            <p14:sldId id="1427"/>
            <p14:sldId id="1526"/>
            <p14:sldId id="1508"/>
            <p14:sldId id="1520"/>
            <p14:sldId id="1519"/>
            <p14:sldId id="609"/>
            <p14:sldId id="1491"/>
            <p14:sldId id="323"/>
            <p14:sldId id="1518"/>
            <p14:sldId id="1528"/>
            <p14:sldId id="1510"/>
            <p14:sldId id="614"/>
            <p14:sldId id="328"/>
            <p14:sldId id="330"/>
            <p14:sldId id="256"/>
            <p14:sldId id="1524"/>
            <p14:sldId id="1501"/>
            <p14:sldId id="1492"/>
            <p14:sldId id="1494"/>
            <p14:sldId id="1525"/>
            <p14:sldId id="15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19F"/>
    <a:srgbClr val="8F6DAB"/>
    <a:srgbClr val="CD5677"/>
    <a:srgbClr val="E6752E"/>
    <a:srgbClr val="539C37"/>
    <a:srgbClr val="1A78B3"/>
    <a:srgbClr val="093A6F"/>
    <a:srgbClr val="0078B3"/>
    <a:srgbClr val="3A6F8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7" autoAdjust="0"/>
    <p:restoredTop sz="89403" autoAdjust="0"/>
  </p:normalViewPr>
  <p:slideViewPr>
    <p:cSldViewPr snapToGrid="0">
      <p:cViewPr varScale="1">
        <p:scale>
          <a:sx n="102" d="100"/>
          <a:sy n="102"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fsmresfiles.fsm.northwestern.edu\fsmresfiles\MSS\Beidas_Team\Beidas%20Primary%20Data\ASPIRE%20R01\EHR%20data\05.%20Active%20Imp%20analysis%20datasets\Preliminary%20EHR%20data%20for%20CJ\EHR%20data%20for%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mresfiles.fsm.northwestern.edu\fsmresfiles\MSS\Beidas_Team\Beidas%20Primary%20Data\ASPIRE%20R01\Parent%20survey\04.%20Active%20Implementation%20parent%20survey\09.%20Full%20datasets\ASPIRE%20firearm%20storage%20outcome%20tables_v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Sheet3!$Q$2</c:f>
              <c:strCache>
                <c:ptCount val="1"/>
                <c:pt idx="0">
                  <c:v>Counseling</c:v>
                </c:pt>
              </c:strCache>
            </c:strRef>
          </c:tx>
          <c:spPr>
            <a:ln w="28575" cap="rnd">
              <a:solidFill>
                <a:schemeClr val="accent1"/>
              </a:solidFill>
              <a:round/>
            </a:ln>
            <a:effectLst/>
          </c:spPr>
          <c:marker>
            <c:symbol val="none"/>
          </c:marker>
          <c:cat>
            <c:strRef>
              <c:f>Sheet3!$P$3:$P$14</c:f>
              <c:strCache>
                <c:ptCount val="12"/>
                <c:pt idx="0">
                  <c:v>March</c:v>
                </c:pt>
                <c:pt idx="1">
                  <c:v>April</c:v>
                </c:pt>
                <c:pt idx="2">
                  <c:v>May</c:v>
                </c:pt>
                <c:pt idx="3">
                  <c:v>June</c:v>
                </c:pt>
                <c:pt idx="4">
                  <c:v>July</c:v>
                </c:pt>
                <c:pt idx="5">
                  <c:v>August</c:v>
                </c:pt>
                <c:pt idx="6">
                  <c:v>September</c:v>
                </c:pt>
                <c:pt idx="7">
                  <c:v>October</c:v>
                </c:pt>
                <c:pt idx="8">
                  <c:v>November</c:v>
                </c:pt>
                <c:pt idx="9">
                  <c:v>December</c:v>
                </c:pt>
                <c:pt idx="10">
                  <c:v>January</c:v>
                </c:pt>
                <c:pt idx="11">
                  <c:v>February</c:v>
                </c:pt>
              </c:strCache>
            </c:strRef>
          </c:cat>
          <c:val>
            <c:numRef>
              <c:f>Sheet3!$Q$3:$Q$14</c:f>
              <c:numCache>
                <c:formatCode>0%</c:formatCode>
                <c:ptCount val="12"/>
                <c:pt idx="0">
                  <c:v>0.45358788676761025</c:v>
                </c:pt>
                <c:pt idx="1">
                  <c:v>0.47031250000000002</c:v>
                </c:pt>
                <c:pt idx="2">
                  <c:v>0.47720897615708274</c:v>
                </c:pt>
                <c:pt idx="3">
                  <c:v>0.51860615186061521</c:v>
                </c:pt>
                <c:pt idx="4">
                  <c:v>0.52064722737232427</c:v>
                </c:pt>
                <c:pt idx="5">
                  <c:v>0.51288466349762318</c:v>
                </c:pt>
                <c:pt idx="6">
                  <c:v>0.52452125175151798</c:v>
                </c:pt>
                <c:pt idx="7">
                  <c:v>0.46555378908320083</c:v>
                </c:pt>
                <c:pt idx="8">
                  <c:v>0.48761792452830188</c:v>
                </c:pt>
                <c:pt idx="9">
                  <c:v>0.46235644406635473</c:v>
                </c:pt>
                <c:pt idx="10">
                  <c:v>0.47767059664165773</c:v>
                </c:pt>
                <c:pt idx="11">
                  <c:v>0.46541095890410961</c:v>
                </c:pt>
              </c:numCache>
            </c:numRef>
          </c:val>
          <c:smooth val="0"/>
          <c:extLst>
            <c:ext xmlns:c16="http://schemas.microsoft.com/office/drawing/2014/chart" uri="{C3380CC4-5D6E-409C-BE32-E72D297353CC}">
              <c16:uniqueId val="{00000000-D22C-4D3B-A4F4-08079E5EC37E}"/>
            </c:ext>
          </c:extLst>
        </c:ser>
        <c:ser>
          <c:idx val="1"/>
          <c:order val="1"/>
          <c:tx>
            <c:strRef>
              <c:f>Sheet3!$R$2</c:f>
              <c:strCache>
                <c:ptCount val="1"/>
                <c:pt idx="0">
                  <c:v>Locks</c:v>
                </c:pt>
              </c:strCache>
            </c:strRef>
          </c:tx>
          <c:spPr>
            <a:ln w="28575" cap="rnd">
              <a:solidFill>
                <a:srgbClr val="F43E76"/>
              </a:solidFill>
              <a:round/>
            </a:ln>
            <a:effectLst/>
          </c:spPr>
          <c:marker>
            <c:symbol val="none"/>
          </c:marker>
          <c:cat>
            <c:strRef>
              <c:f>Sheet3!$P$3:$P$14</c:f>
              <c:strCache>
                <c:ptCount val="12"/>
                <c:pt idx="0">
                  <c:v>March</c:v>
                </c:pt>
                <c:pt idx="1">
                  <c:v>April</c:v>
                </c:pt>
                <c:pt idx="2">
                  <c:v>May</c:v>
                </c:pt>
                <c:pt idx="3">
                  <c:v>June</c:v>
                </c:pt>
                <c:pt idx="4">
                  <c:v>July</c:v>
                </c:pt>
                <c:pt idx="5">
                  <c:v>August</c:v>
                </c:pt>
                <c:pt idx="6">
                  <c:v>September</c:v>
                </c:pt>
                <c:pt idx="7">
                  <c:v>October</c:v>
                </c:pt>
                <c:pt idx="8">
                  <c:v>November</c:v>
                </c:pt>
                <c:pt idx="9">
                  <c:v>December</c:v>
                </c:pt>
                <c:pt idx="10">
                  <c:v>January</c:v>
                </c:pt>
                <c:pt idx="11">
                  <c:v>February</c:v>
                </c:pt>
              </c:strCache>
            </c:strRef>
          </c:cat>
          <c:val>
            <c:numRef>
              <c:f>Sheet3!$R$3:$R$14</c:f>
              <c:numCache>
                <c:formatCode>0%</c:formatCode>
                <c:ptCount val="12"/>
                <c:pt idx="0">
                  <c:v>0.28077682685977617</c:v>
                </c:pt>
                <c:pt idx="1">
                  <c:v>0.330078125</c:v>
                </c:pt>
                <c:pt idx="2">
                  <c:v>0.34431977559607291</c:v>
                </c:pt>
                <c:pt idx="3">
                  <c:v>0.35986233598623357</c:v>
                </c:pt>
                <c:pt idx="4">
                  <c:v>0.32715321085454241</c:v>
                </c:pt>
                <c:pt idx="5">
                  <c:v>0.32286715036277208</c:v>
                </c:pt>
                <c:pt idx="6">
                  <c:v>0.39747781410555816</c:v>
                </c:pt>
                <c:pt idx="7">
                  <c:v>0.31955484896661368</c:v>
                </c:pt>
                <c:pt idx="8">
                  <c:v>0.35908018867924529</c:v>
                </c:pt>
                <c:pt idx="9">
                  <c:v>0.32581880051042111</c:v>
                </c:pt>
                <c:pt idx="10">
                  <c:v>0.33547695605573419</c:v>
                </c:pt>
                <c:pt idx="11">
                  <c:v>0.33082191780821918</c:v>
                </c:pt>
              </c:numCache>
            </c:numRef>
          </c:val>
          <c:smooth val="0"/>
          <c:extLst>
            <c:ext xmlns:c16="http://schemas.microsoft.com/office/drawing/2014/chart" uri="{C3380CC4-5D6E-409C-BE32-E72D297353CC}">
              <c16:uniqueId val="{00000001-D22C-4D3B-A4F4-08079E5EC37E}"/>
            </c:ext>
          </c:extLst>
        </c:ser>
        <c:ser>
          <c:idx val="2"/>
          <c:order val="2"/>
          <c:tx>
            <c:strRef>
              <c:f>Sheet3!$S$2</c:f>
              <c:strCache>
                <c:ptCount val="1"/>
                <c:pt idx="0">
                  <c:v>Both</c:v>
                </c:pt>
              </c:strCache>
            </c:strRef>
          </c:tx>
          <c:spPr>
            <a:ln w="28575" cap="rnd">
              <a:solidFill>
                <a:srgbClr val="99E7B1"/>
              </a:solidFill>
              <a:round/>
            </a:ln>
            <a:effectLst/>
          </c:spPr>
          <c:marker>
            <c:symbol val="none"/>
          </c:marker>
          <c:cat>
            <c:strRef>
              <c:f>Sheet3!$P$3:$P$14</c:f>
              <c:strCache>
                <c:ptCount val="12"/>
                <c:pt idx="0">
                  <c:v>March</c:v>
                </c:pt>
                <c:pt idx="1">
                  <c:v>April</c:v>
                </c:pt>
                <c:pt idx="2">
                  <c:v>May</c:v>
                </c:pt>
                <c:pt idx="3">
                  <c:v>June</c:v>
                </c:pt>
                <c:pt idx="4">
                  <c:v>July</c:v>
                </c:pt>
                <c:pt idx="5">
                  <c:v>August</c:v>
                </c:pt>
                <c:pt idx="6">
                  <c:v>September</c:v>
                </c:pt>
                <c:pt idx="7">
                  <c:v>October</c:v>
                </c:pt>
                <c:pt idx="8">
                  <c:v>November</c:v>
                </c:pt>
                <c:pt idx="9">
                  <c:v>December</c:v>
                </c:pt>
                <c:pt idx="10">
                  <c:v>January</c:v>
                </c:pt>
                <c:pt idx="11">
                  <c:v>February</c:v>
                </c:pt>
              </c:strCache>
            </c:strRef>
          </c:cat>
          <c:val>
            <c:numRef>
              <c:f>Sheet3!$S$3:$S$14</c:f>
              <c:numCache>
                <c:formatCode>0%</c:formatCode>
                <c:ptCount val="12"/>
                <c:pt idx="0">
                  <c:v>0.27781435154707046</c:v>
                </c:pt>
                <c:pt idx="1">
                  <c:v>0.32421875</c:v>
                </c:pt>
                <c:pt idx="2">
                  <c:v>0.33835904628330998</c:v>
                </c:pt>
                <c:pt idx="3">
                  <c:v>0.3572811357281136</c:v>
                </c:pt>
                <c:pt idx="4">
                  <c:v>0.32395078375189618</c:v>
                </c:pt>
                <c:pt idx="5">
                  <c:v>0.31711283462596945</c:v>
                </c:pt>
                <c:pt idx="6">
                  <c:v>0.39397477814105558</c:v>
                </c:pt>
                <c:pt idx="7">
                  <c:v>0.31637519872813991</c:v>
                </c:pt>
                <c:pt idx="8">
                  <c:v>0.35583726415094341</c:v>
                </c:pt>
                <c:pt idx="9">
                  <c:v>0.32411739685240321</c:v>
                </c:pt>
                <c:pt idx="10">
                  <c:v>0.33440514469453375</c:v>
                </c:pt>
                <c:pt idx="11">
                  <c:v>0.32876712328767121</c:v>
                </c:pt>
              </c:numCache>
            </c:numRef>
          </c:val>
          <c:smooth val="0"/>
          <c:extLst>
            <c:ext xmlns:c16="http://schemas.microsoft.com/office/drawing/2014/chart" uri="{C3380CC4-5D6E-409C-BE32-E72D297353CC}">
              <c16:uniqueId val="{00000002-D22C-4D3B-A4F4-08079E5EC37E}"/>
            </c:ext>
          </c:extLst>
        </c:ser>
        <c:dLbls>
          <c:showLegendKey val="0"/>
          <c:showVal val="0"/>
          <c:showCatName val="0"/>
          <c:showSerName val="0"/>
          <c:showPercent val="0"/>
          <c:showBubbleSize val="0"/>
        </c:dLbls>
        <c:smooth val="0"/>
        <c:axId val="1134410751"/>
        <c:axId val="1134411231"/>
      </c:lineChart>
      <c:catAx>
        <c:axId val="113441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411231"/>
        <c:crosses val="autoZero"/>
        <c:auto val="1"/>
        <c:lblAlgn val="ctr"/>
        <c:lblOffset val="100"/>
        <c:noMultiLvlLbl val="0"/>
      </c:catAx>
      <c:valAx>
        <c:axId val="1134411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410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c:v>
                </c:pt>
              </c:strCache>
            </c:strRef>
          </c:tx>
          <c:spPr>
            <a:solidFill>
              <a:schemeClr val="accent1"/>
            </a:solidFill>
            <a:ln>
              <a:noFill/>
            </a:ln>
            <a:effectLst/>
          </c:spPr>
          <c:invertIfNegative val="0"/>
          <c:dPt>
            <c:idx val="0"/>
            <c:invertIfNegative val="0"/>
            <c:bubble3D val="0"/>
            <c:spPr>
              <a:solidFill>
                <a:srgbClr val="917EAE"/>
              </a:solidFill>
              <a:ln>
                <a:noFill/>
              </a:ln>
              <a:effectLst/>
            </c:spPr>
            <c:extLst>
              <c:ext xmlns:c16="http://schemas.microsoft.com/office/drawing/2014/chart" uri="{C3380CC4-5D6E-409C-BE32-E72D297353CC}">
                <c16:uniqueId val="{00000003-1827-4023-BC5B-F429229176FE}"/>
              </c:ext>
            </c:extLst>
          </c:dPt>
          <c:dPt>
            <c:idx val="1"/>
            <c:invertIfNegative val="0"/>
            <c:bubble3D val="0"/>
            <c:spPr>
              <a:solidFill>
                <a:srgbClr val="0070C0"/>
              </a:solidFill>
              <a:ln>
                <a:noFill/>
              </a:ln>
              <a:effectLst/>
            </c:spPr>
            <c:extLst>
              <c:ext xmlns:c16="http://schemas.microsoft.com/office/drawing/2014/chart" uri="{C3380CC4-5D6E-409C-BE32-E72D297353CC}">
                <c16:uniqueId val="{00000004-1827-4023-BC5B-F429229176F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Nudge+</c:v>
                </c:pt>
                <c:pt idx="1">
                  <c:v>Nudge</c:v>
                </c:pt>
              </c:strCache>
            </c:strRef>
          </c:cat>
          <c:val>
            <c:numRef>
              <c:f>Sheet1!$B$2:$B$3</c:f>
              <c:numCache>
                <c:formatCode>0%</c:formatCode>
                <c:ptCount val="2"/>
                <c:pt idx="0">
                  <c:v>0.41</c:v>
                </c:pt>
                <c:pt idx="1">
                  <c:v>0.28000000000000003</c:v>
                </c:pt>
              </c:numCache>
            </c:numRef>
          </c:val>
          <c:extLst>
            <c:ext xmlns:c16="http://schemas.microsoft.com/office/drawing/2014/chart" uri="{C3380CC4-5D6E-409C-BE32-E72D297353CC}">
              <c16:uniqueId val="{00000000-1827-4023-BC5B-F429229176FE}"/>
            </c:ext>
          </c:extLst>
        </c:ser>
        <c:dLbls>
          <c:showLegendKey val="0"/>
          <c:showVal val="1"/>
          <c:showCatName val="0"/>
          <c:showSerName val="0"/>
          <c:showPercent val="0"/>
          <c:showBubbleSize val="0"/>
        </c:dLbls>
        <c:gapWidth val="150"/>
        <c:overlap val="-25"/>
        <c:axId val="276546687"/>
        <c:axId val="277729471"/>
      </c:barChart>
      <c:catAx>
        <c:axId val="27654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7729471"/>
        <c:crosses val="autoZero"/>
        <c:auto val="1"/>
        <c:lblAlgn val="ctr"/>
        <c:lblOffset val="100"/>
        <c:noMultiLvlLbl val="0"/>
      </c:catAx>
      <c:valAx>
        <c:axId val="277729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54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dirty="0">
                <a:solidFill>
                  <a:schemeClr val="tx1"/>
                </a:solidFill>
              </a:rPr>
              <a:t>Among parents eligible to change firearm storage behavior</a:t>
            </a:r>
          </a:p>
          <a:p>
            <a:pPr>
              <a:defRPr/>
            </a:pPr>
            <a:r>
              <a:rPr lang="en-US" sz="1400" i="0" dirty="0">
                <a:solidFill>
                  <a:schemeClr val="tx1"/>
                </a:solidFill>
              </a:rPr>
              <a:t>i.e., who had firearms that were not already stored securely </a:t>
            </a:r>
          </a:p>
          <a:p>
            <a:pPr>
              <a:defRPr/>
            </a:pPr>
            <a:r>
              <a:rPr lang="en-US" sz="1400" b="0" i="1" u="none" strike="noStrike" kern="1200" spc="0" baseline="0" dirty="0">
                <a:solidFill>
                  <a:schemeClr val="tx1"/>
                </a:solidFill>
              </a:rPr>
              <a:t>n=401, 7% of survey respondents</a:t>
            </a:r>
            <a:endParaRPr lang="en-US" sz="1400" i="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'Proposal for paper'!$A$21</c:f>
              <c:strCache>
                <c:ptCount val="1"/>
                <c:pt idx="0">
                  <c:v>Made firearms more secure</c:v>
                </c:pt>
              </c:strCache>
            </c:strRef>
          </c:tx>
          <c:spPr>
            <a:solidFill>
              <a:schemeClr val="accent3">
                <a:lumMod val="60000"/>
                <a:lumOff val="40000"/>
              </a:schemeClr>
            </a:solidFill>
            <a:ln>
              <a:noFill/>
            </a:ln>
            <a:effectLst/>
          </c:spPr>
          <c:invertIfNegative val="0"/>
          <c:cat>
            <c:strRef>
              <c:f>'Proposal for paper'!$B$20:$C$20</c:f>
              <c:strCache>
                <c:ptCount val="2"/>
                <c:pt idx="0">
                  <c:v>Parent received S.A.F.E. Firearm</c:v>
                </c:pt>
                <c:pt idx="1">
                  <c:v>Parent did not receive S.A.F.E. Firearm</c:v>
                </c:pt>
              </c:strCache>
            </c:strRef>
          </c:cat>
          <c:val>
            <c:numRef>
              <c:f>'Proposal for paper'!$B$21:$C$21</c:f>
              <c:numCache>
                <c:formatCode>0%</c:formatCode>
                <c:ptCount val="2"/>
                <c:pt idx="0">
                  <c:v>0.70940170940170943</c:v>
                </c:pt>
                <c:pt idx="1">
                  <c:v>0.23591549295774647</c:v>
                </c:pt>
              </c:numCache>
            </c:numRef>
          </c:val>
          <c:extLst>
            <c:ext xmlns:c16="http://schemas.microsoft.com/office/drawing/2014/chart" uri="{C3380CC4-5D6E-409C-BE32-E72D297353CC}">
              <c16:uniqueId val="{00000000-FFDC-4CF0-B089-FF5DE35629C4}"/>
            </c:ext>
          </c:extLst>
        </c:ser>
        <c:ser>
          <c:idx val="1"/>
          <c:order val="1"/>
          <c:tx>
            <c:strRef>
              <c:f>'Proposal for paper'!$A$22</c:f>
              <c:strCache>
                <c:ptCount val="1"/>
                <c:pt idx="0">
                  <c:v>Did not make firearms more secure or indicated Prefer not to answer</c:v>
                </c:pt>
              </c:strCache>
            </c:strRef>
          </c:tx>
          <c:spPr>
            <a:solidFill>
              <a:srgbClr val="6F8BAD"/>
            </a:solidFill>
            <a:ln>
              <a:noFill/>
            </a:ln>
            <a:effectLst/>
          </c:spPr>
          <c:invertIfNegative val="0"/>
          <c:cat>
            <c:strRef>
              <c:f>'Proposal for paper'!$B$20:$C$20</c:f>
              <c:strCache>
                <c:ptCount val="2"/>
                <c:pt idx="0">
                  <c:v>Parent received S.A.F.E. Firearm</c:v>
                </c:pt>
                <c:pt idx="1">
                  <c:v>Parent did not receive S.A.F.E. Firearm</c:v>
                </c:pt>
              </c:strCache>
            </c:strRef>
          </c:cat>
          <c:val>
            <c:numRef>
              <c:f>'Proposal for paper'!$B$22:$C$22</c:f>
              <c:numCache>
                <c:formatCode>0%</c:formatCode>
                <c:ptCount val="2"/>
                <c:pt idx="0">
                  <c:v>0.29059829059829062</c:v>
                </c:pt>
                <c:pt idx="1">
                  <c:v>0.7640845070422535</c:v>
                </c:pt>
              </c:numCache>
            </c:numRef>
          </c:val>
          <c:extLst>
            <c:ext xmlns:c16="http://schemas.microsoft.com/office/drawing/2014/chart" uri="{C3380CC4-5D6E-409C-BE32-E72D297353CC}">
              <c16:uniqueId val="{00000001-FFDC-4CF0-B089-FF5DE35629C4}"/>
            </c:ext>
          </c:extLst>
        </c:ser>
        <c:dLbls>
          <c:showLegendKey val="0"/>
          <c:showVal val="0"/>
          <c:showCatName val="0"/>
          <c:showSerName val="0"/>
          <c:showPercent val="0"/>
          <c:showBubbleSize val="0"/>
        </c:dLbls>
        <c:gapWidth val="219"/>
        <c:overlap val="-27"/>
        <c:axId val="694100447"/>
        <c:axId val="694099487"/>
      </c:barChart>
      <c:catAx>
        <c:axId val="6941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099487"/>
        <c:crosses val="autoZero"/>
        <c:auto val="1"/>
        <c:lblAlgn val="ctr"/>
        <c:lblOffset val="100"/>
        <c:noMultiLvlLbl val="0"/>
      </c:catAx>
      <c:valAx>
        <c:axId val="6940994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10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chemeClr val="accent1">
          <a:lumMod val="60000"/>
          <a:lumOff val="4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A812E-0946-46C2-ADBB-A1E05B9095AE}" type="doc">
      <dgm:prSet loTypeId="urn:microsoft.com/office/officeart/2005/8/layout/chevron1" loCatId="process" qsTypeId="urn:microsoft.com/office/officeart/2005/8/quickstyle/simple1" qsCatId="simple" csTypeId="urn:microsoft.com/office/officeart/2005/8/colors/accent1_2" csCatId="accent1" phldr="1"/>
      <dgm:spPr/>
    </dgm:pt>
    <dgm:pt modelId="{9F51677F-5171-4640-9345-545399E577C4}">
      <dgm:prSet phldrT="[Text]"/>
      <dgm:spPr/>
      <dgm:t>
        <a:bodyPr/>
        <a:lstStyle/>
        <a:p>
          <a:r>
            <a:rPr lang="en-US" dirty="0">
              <a:latin typeface="+mj-lt"/>
            </a:rPr>
            <a:t>Brief conversation with a </a:t>
          </a:r>
          <a:r>
            <a:rPr lang="en-US" u="sng" dirty="0">
              <a:latin typeface="+mj-lt"/>
            </a:rPr>
            <a:t>harm reduction </a:t>
          </a:r>
          <a:r>
            <a:rPr lang="en-US" dirty="0">
              <a:latin typeface="+mj-lt"/>
            </a:rPr>
            <a:t>lens</a:t>
          </a:r>
        </a:p>
      </dgm:t>
    </dgm:pt>
    <dgm:pt modelId="{A01E649E-7AFA-4F11-8EF1-C5B5F6FB585B}" type="parTrans" cxnId="{93B6E7CC-FD0E-4816-ACDC-2C579A67E091}">
      <dgm:prSet/>
      <dgm:spPr/>
      <dgm:t>
        <a:bodyPr/>
        <a:lstStyle/>
        <a:p>
          <a:endParaRPr lang="en-US">
            <a:latin typeface="Rockwell" panose="02060603020205020403" pitchFamily="18" charset="0"/>
          </a:endParaRPr>
        </a:p>
      </dgm:t>
    </dgm:pt>
    <dgm:pt modelId="{3DE0AF6F-8F9E-40E5-9437-3E91C98792B1}" type="sibTrans" cxnId="{93B6E7CC-FD0E-4816-ACDC-2C579A67E091}">
      <dgm:prSet/>
      <dgm:spPr/>
      <dgm:t>
        <a:bodyPr/>
        <a:lstStyle/>
        <a:p>
          <a:endParaRPr lang="en-US">
            <a:latin typeface="Rockwell" panose="02060603020205020403" pitchFamily="18" charset="0"/>
          </a:endParaRPr>
        </a:p>
      </dgm:t>
    </dgm:pt>
    <dgm:pt modelId="{67648F9B-85C5-43AC-86BD-592BFD3A0222}">
      <dgm:prSet phldrT="[Text]"/>
      <dgm:spPr/>
      <dgm:t>
        <a:bodyPr/>
        <a:lstStyle/>
        <a:p>
          <a:r>
            <a:rPr lang="en-US" dirty="0">
              <a:latin typeface="+mn-lt"/>
            </a:rPr>
            <a:t>Free</a:t>
          </a:r>
          <a:r>
            <a:rPr lang="en-US" dirty="0">
              <a:latin typeface="Rockwell" panose="02060603020205020403" pitchFamily="18" charset="0"/>
            </a:rPr>
            <a:t> cable locks</a:t>
          </a:r>
        </a:p>
      </dgm:t>
    </dgm:pt>
    <dgm:pt modelId="{8057C79B-E58B-4988-8903-098999F39251}" type="parTrans" cxnId="{960800A1-C3C7-4224-9D1D-D496DF55EFDC}">
      <dgm:prSet/>
      <dgm:spPr/>
      <dgm:t>
        <a:bodyPr/>
        <a:lstStyle/>
        <a:p>
          <a:endParaRPr lang="en-US">
            <a:latin typeface="Rockwell" panose="02060603020205020403" pitchFamily="18" charset="0"/>
          </a:endParaRPr>
        </a:p>
      </dgm:t>
    </dgm:pt>
    <dgm:pt modelId="{4560D180-2721-4E55-A5DF-CF68BB28D75F}" type="sibTrans" cxnId="{960800A1-C3C7-4224-9D1D-D496DF55EFDC}">
      <dgm:prSet/>
      <dgm:spPr/>
      <dgm:t>
        <a:bodyPr/>
        <a:lstStyle/>
        <a:p>
          <a:endParaRPr lang="en-US">
            <a:latin typeface="Rockwell" panose="02060603020205020403" pitchFamily="18" charset="0"/>
          </a:endParaRPr>
        </a:p>
      </dgm:t>
    </dgm:pt>
    <dgm:pt modelId="{313CD413-4908-4C88-A5C2-A5A378482CCD}" type="pres">
      <dgm:prSet presAssocID="{B13A812E-0946-46C2-ADBB-A1E05B9095AE}" presName="Name0" presStyleCnt="0">
        <dgm:presLayoutVars>
          <dgm:dir/>
          <dgm:animLvl val="lvl"/>
          <dgm:resizeHandles val="exact"/>
        </dgm:presLayoutVars>
      </dgm:prSet>
      <dgm:spPr/>
    </dgm:pt>
    <dgm:pt modelId="{941D2D0F-992E-4395-8CBD-2E9C4E10E79E}" type="pres">
      <dgm:prSet presAssocID="{9F51677F-5171-4640-9345-545399E577C4}" presName="parTxOnly" presStyleLbl="node1" presStyleIdx="0" presStyleCnt="2" custLinFactNeighborX="-1673" custLinFactNeighborY="14388">
        <dgm:presLayoutVars>
          <dgm:chMax val="0"/>
          <dgm:chPref val="0"/>
          <dgm:bulletEnabled val="1"/>
        </dgm:presLayoutVars>
      </dgm:prSet>
      <dgm:spPr/>
    </dgm:pt>
    <dgm:pt modelId="{1BE59C37-1416-4BFB-95A0-DDCD1D2B780E}" type="pres">
      <dgm:prSet presAssocID="{3DE0AF6F-8F9E-40E5-9437-3E91C98792B1}" presName="parTxOnlySpace" presStyleCnt="0"/>
      <dgm:spPr/>
    </dgm:pt>
    <dgm:pt modelId="{69AE14D6-325E-4E9D-B656-C3F087D9317D}" type="pres">
      <dgm:prSet presAssocID="{67648F9B-85C5-43AC-86BD-592BFD3A0222}" presName="parTxOnly" presStyleLbl="node1" presStyleIdx="1" presStyleCnt="2" custLinFactNeighborY="13815">
        <dgm:presLayoutVars>
          <dgm:chMax val="0"/>
          <dgm:chPref val="0"/>
          <dgm:bulletEnabled val="1"/>
        </dgm:presLayoutVars>
      </dgm:prSet>
      <dgm:spPr/>
    </dgm:pt>
  </dgm:ptLst>
  <dgm:cxnLst>
    <dgm:cxn modelId="{81353744-2E96-41A7-A635-2504D01D2308}" type="presOf" srcId="{B13A812E-0946-46C2-ADBB-A1E05B9095AE}" destId="{313CD413-4908-4C88-A5C2-A5A378482CCD}" srcOrd="0" destOrd="0" presId="urn:microsoft.com/office/officeart/2005/8/layout/chevron1"/>
    <dgm:cxn modelId="{C67F3670-3263-4DCD-8A36-C67BA4C823C0}" type="presOf" srcId="{67648F9B-85C5-43AC-86BD-592BFD3A0222}" destId="{69AE14D6-325E-4E9D-B656-C3F087D9317D}" srcOrd="0" destOrd="0" presId="urn:microsoft.com/office/officeart/2005/8/layout/chevron1"/>
    <dgm:cxn modelId="{9F66197E-C79D-4832-AD8F-B3CF35CC01D5}" type="presOf" srcId="{9F51677F-5171-4640-9345-545399E577C4}" destId="{941D2D0F-992E-4395-8CBD-2E9C4E10E79E}" srcOrd="0" destOrd="0" presId="urn:microsoft.com/office/officeart/2005/8/layout/chevron1"/>
    <dgm:cxn modelId="{960800A1-C3C7-4224-9D1D-D496DF55EFDC}" srcId="{B13A812E-0946-46C2-ADBB-A1E05B9095AE}" destId="{67648F9B-85C5-43AC-86BD-592BFD3A0222}" srcOrd="1" destOrd="0" parTransId="{8057C79B-E58B-4988-8903-098999F39251}" sibTransId="{4560D180-2721-4E55-A5DF-CF68BB28D75F}"/>
    <dgm:cxn modelId="{93B6E7CC-FD0E-4816-ACDC-2C579A67E091}" srcId="{B13A812E-0946-46C2-ADBB-A1E05B9095AE}" destId="{9F51677F-5171-4640-9345-545399E577C4}" srcOrd="0" destOrd="0" parTransId="{A01E649E-7AFA-4F11-8EF1-C5B5F6FB585B}" sibTransId="{3DE0AF6F-8F9E-40E5-9437-3E91C98792B1}"/>
    <dgm:cxn modelId="{32297DAE-9B36-4235-A1D0-FABA3C1F1BCD}" type="presParOf" srcId="{313CD413-4908-4C88-A5C2-A5A378482CCD}" destId="{941D2D0F-992E-4395-8CBD-2E9C4E10E79E}" srcOrd="0" destOrd="0" presId="urn:microsoft.com/office/officeart/2005/8/layout/chevron1"/>
    <dgm:cxn modelId="{D6A91F28-88E7-4AF0-ADB9-92697ED3193B}" type="presParOf" srcId="{313CD413-4908-4C88-A5C2-A5A378482CCD}" destId="{1BE59C37-1416-4BFB-95A0-DDCD1D2B780E}" srcOrd="1" destOrd="0" presId="urn:microsoft.com/office/officeart/2005/8/layout/chevron1"/>
    <dgm:cxn modelId="{249F247D-60A8-4A04-BF3F-52C23035A14F}" type="presParOf" srcId="{313CD413-4908-4C88-A5C2-A5A378482CCD}" destId="{69AE14D6-325E-4E9D-B656-C3F087D9317D}"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F6BEC-398B-4404-A078-561F0047E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775F21E6-9945-4F4E-85EE-D9B0884978E2}">
      <dgm:prSet phldrT="[Text]"/>
      <dgm:spPr/>
      <dgm:t>
        <a:bodyPr/>
        <a:lstStyle/>
        <a:p>
          <a:r>
            <a:rPr lang="en-US">
              <a:latin typeface="+mn-lt"/>
            </a:rPr>
            <a:t>30 clinics</a:t>
          </a:r>
        </a:p>
      </dgm:t>
    </dgm:pt>
    <dgm:pt modelId="{C7FAD266-23D7-43A7-99FA-9AF1F39E9C1C}" type="parTrans" cxnId="{5935F42B-4E69-4009-A9A4-EAC78B2626B4}">
      <dgm:prSet/>
      <dgm:spPr/>
      <dgm:t>
        <a:bodyPr/>
        <a:lstStyle/>
        <a:p>
          <a:endParaRPr lang="en-US">
            <a:solidFill>
              <a:schemeClr val="tx1"/>
            </a:solidFill>
            <a:latin typeface="+mn-lt"/>
          </a:endParaRPr>
        </a:p>
      </dgm:t>
    </dgm:pt>
    <dgm:pt modelId="{F1870149-45AB-4612-A534-E2A0C83082C3}" type="sibTrans" cxnId="{5935F42B-4E69-4009-A9A4-EAC78B2626B4}">
      <dgm:prSet/>
      <dgm:spPr/>
      <dgm:t>
        <a:bodyPr/>
        <a:lstStyle/>
        <a:p>
          <a:endParaRPr lang="en-US">
            <a:solidFill>
              <a:schemeClr val="tx1"/>
            </a:solidFill>
            <a:latin typeface="+mn-lt"/>
          </a:endParaRPr>
        </a:p>
      </dgm:t>
    </dgm:pt>
    <dgm:pt modelId="{E7C04219-9BCF-4306-936D-1891141E7D69}">
      <dgm:prSet phldrT="[Text]"/>
      <dgm:spPr/>
      <dgm:t>
        <a:bodyPr/>
        <a:lstStyle/>
        <a:p>
          <a:r>
            <a:rPr lang="en-US" dirty="0">
              <a:latin typeface="+mn-lt"/>
            </a:rPr>
            <a:t>15 clinics</a:t>
          </a:r>
        </a:p>
      </dgm:t>
    </dgm:pt>
    <dgm:pt modelId="{89EADD9D-8CEB-4E02-A19C-3079F7E97641}" type="parTrans" cxnId="{A8F5D265-7010-4B92-AD6F-D0FE7A8F1B93}">
      <dgm:prSet/>
      <dgm:spPr/>
      <dgm:t>
        <a:bodyPr/>
        <a:lstStyle/>
        <a:p>
          <a:endParaRPr lang="en-US">
            <a:solidFill>
              <a:schemeClr val="tx1"/>
            </a:solidFill>
            <a:latin typeface="+mn-lt"/>
          </a:endParaRPr>
        </a:p>
      </dgm:t>
    </dgm:pt>
    <dgm:pt modelId="{CEBAF32D-9E7D-4E41-83CF-94494D297EBB}" type="sibTrans" cxnId="{A8F5D265-7010-4B92-AD6F-D0FE7A8F1B93}">
      <dgm:prSet/>
      <dgm:spPr/>
      <dgm:t>
        <a:bodyPr/>
        <a:lstStyle/>
        <a:p>
          <a:endParaRPr lang="en-US">
            <a:solidFill>
              <a:schemeClr val="tx1"/>
            </a:solidFill>
            <a:latin typeface="+mn-lt"/>
          </a:endParaRPr>
        </a:p>
      </dgm:t>
    </dgm:pt>
    <dgm:pt modelId="{8F9849BB-531A-464A-BC4D-9227801D6E7D}">
      <dgm:prSet phldrT="[Text]"/>
      <dgm:spPr/>
      <dgm:t>
        <a:bodyPr/>
        <a:lstStyle/>
        <a:p>
          <a:r>
            <a:rPr lang="en-US">
              <a:latin typeface="+mn-lt"/>
            </a:rPr>
            <a:t>Nudge </a:t>
          </a:r>
        </a:p>
      </dgm:t>
    </dgm:pt>
    <dgm:pt modelId="{24099524-E304-4464-A572-DE94A553E98B}" type="parTrans" cxnId="{37FDFA07-A122-4A9A-9C8B-DA0076903FF7}">
      <dgm:prSet/>
      <dgm:spPr/>
      <dgm:t>
        <a:bodyPr/>
        <a:lstStyle/>
        <a:p>
          <a:endParaRPr lang="en-US">
            <a:solidFill>
              <a:schemeClr val="tx1"/>
            </a:solidFill>
            <a:latin typeface="+mn-lt"/>
          </a:endParaRPr>
        </a:p>
      </dgm:t>
    </dgm:pt>
    <dgm:pt modelId="{F87B44DE-A9EC-45EF-ACEF-8B49F05291F2}" type="sibTrans" cxnId="{37FDFA07-A122-4A9A-9C8B-DA0076903FF7}">
      <dgm:prSet/>
      <dgm:spPr/>
      <dgm:t>
        <a:bodyPr/>
        <a:lstStyle/>
        <a:p>
          <a:endParaRPr lang="en-US">
            <a:solidFill>
              <a:schemeClr val="tx1"/>
            </a:solidFill>
            <a:latin typeface="+mn-lt"/>
          </a:endParaRPr>
        </a:p>
      </dgm:t>
    </dgm:pt>
    <dgm:pt modelId="{FF7C4C29-D12C-4204-9B1F-A85A095EF14C}">
      <dgm:prSet phldrT="[Text]"/>
      <dgm:spPr/>
      <dgm:t>
        <a:bodyPr/>
        <a:lstStyle/>
        <a:p>
          <a:r>
            <a:rPr lang="en-US">
              <a:latin typeface="+mn-lt"/>
            </a:rPr>
            <a:t>Nudge + 1 year facilitation (Nudge+)</a:t>
          </a:r>
        </a:p>
      </dgm:t>
    </dgm:pt>
    <dgm:pt modelId="{363B02E6-21DB-49DF-9F97-C7044ED6BD93}" type="parTrans" cxnId="{14510166-C4F1-4C70-9E06-E3745CF01A14}">
      <dgm:prSet/>
      <dgm:spPr/>
      <dgm:t>
        <a:bodyPr/>
        <a:lstStyle/>
        <a:p>
          <a:endParaRPr lang="en-US">
            <a:solidFill>
              <a:schemeClr val="tx1"/>
            </a:solidFill>
            <a:latin typeface="+mn-lt"/>
          </a:endParaRPr>
        </a:p>
      </dgm:t>
    </dgm:pt>
    <dgm:pt modelId="{1F882B65-93BD-467D-9583-A5E3DDE6CD5D}" type="sibTrans" cxnId="{14510166-C4F1-4C70-9E06-E3745CF01A14}">
      <dgm:prSet/>
      <dgm:spPr/>
      <dgm:t>
        <a:bodyPr/>
        <a:lstStyle/>
        <a:p>
          <a:endParaRPr lang="en-US">
            <a:solidFill>
              <a:schemeClr val="tx1"/>
            </a:solidFill>
            <a:latin typeface="+mn-lt"/>
          </a:endParaRPr>
        </a:p>
      </dgm:t>
    </dgm:pt>
    <dgm:pt modelId="{9EB3BCBD-BDA9-492E-B94F-5E1650AB24F7}">
      <dgm:prSet phldrT="[Text]"/>
      <dgm:spPr/>
      <dgm:t>
        <a:bodyPr/>
        <a:lstStyle/>
        <a:p>
          <a:r>
            <a:rPr lang="en-US" dirty="0">
              <a:latin typeface="+mn-lt"/>
            </a:rPr>
            <a:t>15 clinics </a:t>
          </a:r>
        </a:p>
      </dgm:t>
    </dgm:pt>
    <dgm:pt modelId="{BEC13F3E-2A86-4D73-844A-56BFE5222FB4}" type="sibTrans" cxnId="{47CB96BF-0B06-4F60-A2A6-023B923652DD}">
      <dgm:prSet/>
      <dgm:spPr/>
      <dgm:t>
        <a:bodyPr/>
        <a:lstStyle/>
        <a:p>
          <a:endParaRPr lang="en-US">
            <a:solidFill>
              <a:schemeClr val="tx1"/>
            </a:solidFill>
            <a:latin typeface="+mn-lt"/>
          </a:endParaRPr>
        </a:p>
      </dgm:t>
    </dgm:pt>
    <dgm:pt modelId="{578CE0E5-1917-496C-A55D-43F9E8640F0E}" type="parTrans" cxnId="{47CB96BF-0B06-4F60-A2A6-023B923652DD}">
      <dgm:prSet/>
      <dgm:spPr/>
      <dgm:t>
        <a:bodyPr/>
        <a:lstStyle/>
        <a:p>
          <a:endParaRPr lang="en-US">
            <a:solidFill>
              <a:schemeClr val="tx1"/>
            </a:solidFill>
            <a:latin typeface="+mn-lt"/>
          </a:endParaRPr>
        </a:p>
      </dgm:t>
    </dgm:pt>
    <dgm:pt modelId="{46F9A07D-8F0B-4892-A6ED-2A13B5900FF9}" type="pres">
      <dgm:prSet presAssocID="{0EBF6BEC-398B-4404-A078-561F0047EDB8}" presName="diagram" presStyleCnt="0">
        <dgm:presLayoutVars>
          <dgm:chPref val="1"/>
          <dgm:dir/>
          <dgm:animOne val="branch"/>
          <dgm:animLvl val="lvl"/>
          <dgm:resizeHandles val="exact"/>
        </dgm:presLayoutVars>
      </dgm:prSet>
      <dgm:spPr/>
    </dgm:pt>
    <dgm:pt modelId="{2F9B85F2-24D3-41E4-AEA1-9726B33BD32E}" type="pres">
      <dgm:prSet presAssocID="{775F21E6-9945-4F4E-85EE-D9B0884978E2}" presName="root1" presStyleCnt="0"/>
      <dgm:spPr/>
    </dgm:pt>
    <dgm:pt modelId="{982502DF-F8E0-4DE8-8627-1B703112F0F4}" type="pres">
      <dgm:prSet presAssocID="{775F21E6-9945-4F4E-85EE-D9B0884978E2}" presName="LevelOneTextNode" presStyleLbl="node0" presStyleIdx="0" presStyleCnt="1">
        <dgm:presLayoutVars>
          <dgm:chPref val="3"/>
        </dgm:presLayoutVars>
      </dgm:prSet>
      <dgm:spPr/>
    </dgm:pt>
    <dgm:pt modelId="{4C4AAD69-AC38-4D5C-8545-25B8767032A8}" type="pres">
      <dgm:prSet presAssocID="{775F21E6-9945-4F4E-85EE-D9B0884978E2}" presName="level2hierChild" presStyleCnt="0"/>
      <dgm:spPr/>
    </dgm:pt>
    <dgm:pt modelId="{531D6442-F307-481E-8E56-FF7B538F1598}" type="pres">
      <dgm:prSet presAssocID="{89EADD9D-8CEB-4E02-A19C-3079F7E97641}" presName="conn2-1" presStyleLbl="parChTrans1D2" presStyleIdx="0" presStyleCnt="2"/>
      <dgm:spPr/>
    </dgm:pt>
    <dgm:pt modelId="{CD4CF576-1D95-423D-BAC5-6855F3345CF1}" type="pres">
      <dgm:prSet presAssocID="{89EADD9D-8CEB-4E02-A19C-3079F7E97641}" presName="connTx" presStyleLbl="parChTrans1D2" presStyleIdx="0" presStyleCnt="2"/>
      <dgm:spPr/>
    </dgm:pt>
    <dgm:pt modelId="{12DF8A4E-B4DD-48FE-9017-1E70336EB26B}" type="pres">
      <dgm:prSet presAssocID="{E7C04219-9BCF-4306-936D-1891141E7D69}" presName="root2" presStyleCnt="0"/>
      <dgm:spPr/>
    </dgm:pt>
    <dgm:pt modelId="{46A130BF-86C1-4D76-B996-57009F1C516F}" type="pres">
      <dgm:prSet presAssocID="{E7C04219-9BCF-4306-936D-1891141E7D69}" presName="LevelTwoTextNode" presStyleLbl="node2" presStyleIdx="0" presStyleCnt="2">
        <dgm:presLayoutVars>
          <dgm:chPref val="3"/>
        </dgm:presLayoutVars>
      </dgm:prSet>
      <dgm:spPr/>
    </dgm:pt>
    <dgm:pt modelId="{62A992F3-5A63-4DFB-A588-D9A120A52C7D}" type="pres">
      <dgm:prSet presAssocID="{E7C04219-9BCF-4306-936D-1891141E7D69}" presName="level3hierChild" presStyleCnt="0"/>
      <dgm:spPr/>
    </dgm:pt>
    <dgm:pt modelId="{4A19C732-038C-4BD8-8AFC-651299E13B24}" type="pres">
      <dgm:prSet presAssocID="{24099524-E304-4464-A572-DE94A553E98B}" presName="conn2-1" presStyleLbl="parChTrans1D3" presStyleIdx="0" presStyleCnt="2"/>
      <dgm:spPr/>
    </dgm:pt>
    <dgm:pt modelId="{B5C983BD-06B9-4820-95F2-81F83F8E3DA4}" type="pres">
      <dgm:prSet presAssocID="{24099524-E304-4464-A572-DE94A553E98B}" presName="connTx" presStyleLbl="parChTrans1D3" presStyleIdx="0" presStyleCnt="2"/>
      <dgm:spPr/>
    </dgm:pt>
    <dgm:pt modelId="{76C0E8CC-8357-47B3-B081-90A3E92819D2}" type="pres">
      <dgm:prSet presAssocID="{8F9849BB-531A-464A-BC4D-9227801D6E7D}" presName="root2" presStyleCnt="0"/>
      <dgm:spPr/>
    </dgm:pt>
    <dgm:pt modelId="{72FB0655-3CE5-43FF-BA94-CFF1EEA5C7F2}" type="pres">
      <dgm:prSet presAssocID="{8F9849BB-531A-464A-BC4D-9227801D6E7D}" presName="LevelTwoTextNode" presStyleLbl="node3" presStyleIdx="0" presStyleCnt="2">
        <dgm:presLayoutVars>
          <dgm:chPref val="3"/>
        </dgm:presLayoutVars>
      </dgm:prSet>
      <dgm:spPr/>
    </dgm:pt>
    <dgm:pt modelId="{FDC8DA3C-BC2F-44E9-B45A-7030B73D3F54}" type="pres">
      <dgm:prSet presAssocID="{8F9849BB-531A-464A-BC4D-9227801D6E7D}" presName="level3hierChild" presStyleCnt="0"/>
      <dgm:spPr/>
    </dgm:pt>
    <dgm:pt modelId="{ABA4EFAD-162B-4C0A-8833-F28B79F41BFC}" type="pres">
      <dgm:prSet presAssocID="{578CE0E5-1917-496C-A55D-43F9E8640F0E}" presName="conn2-1" presStyleLbl="parChTrans1D2" presStyleIdx="1" presStyleCnt="2"/>
      <dgm:spPr/>
    </dgm:pt>
    <dgm:pt modelId="{30E945C2-B9CF-4B02-B1A3-FB4B76E58A2B}" type="pres">
      <dgm:prSet presAssocID="{578CE0E5-1917-496C-A55D-43F9E8640F0E}" presName="connTx" presStyleLbl="parChTrans1D2" presStyleIdx="1" presStyleCnt="2"/>
      <dgm:spPr/>
    </dgm:pt>
    <dgm:pt modelId="{06D15010-5748-4670-ABA8-007D2D241B0F}" type="pres">
      <dgm:prSet presAssocID="{9EB3BCBD-BDA9-492E-B94F-5E1650AB24F7}" presName="root2" presStyleCnt="0"/>
      <dgm:spPr/>
    </dgm:pt>
    <dgm:pt modelId="{0933B661-E614-4B5D-BBF5-B731881F7870}" type="pres">
      <dgm:prSet presAssocID="{9EB3BCBD-BDA9-492E-B94F-5E1650AB24F7}" presName="LevelTwoTextNode" presStyleLbl="node2" presStyleIdx="1" presStyleCnt="2">
        <dgm:presLayoutVars>
          <dgm:chPref val="3"/>
        </dgm:presLayoutVars>
      </dgm:prSet>
      <dgm:spPr/>
    </dgm:pt>
    <dgm:pt modelId="{7359672A-3289-472B-BDF8-6E0660A10C08}" type="pres">
      <dgm:prSet presAssocID="{9EB3BCBD-BDA9-492E-B94F-5E1650AB24F7}" presName="level3hierChild" presStyleCnt="0"/>
      <dgm:spPr/>
    </dgm:pt>
    <dgm:pt modelId="{0B20E44D-6FB5-4AA8-AEEC-1170ABA908BA}" type="pres">
      <dgm:prSet presAssocID="{363B02E6-21DB-49DF-9F97-C7044ED6BD93}" presName="conn2-1" presStyleLbl="parChTrans1D3" presStyleIdx="1" presStyleCnt="2"/>
      <dgm:spPr/>
    </dgm:pt>
    <dgm:pt modelId="{6BF0DD5F-9CE8-4667-BD75-DFC426387C03}" type="pres">
      <dgm:prSet presAssocID="{363B02E6-21DB-49DF-9F97-C7044ED6BD93}" presName="connTx" presStyleLbl="parChTrans1D3" presStyleIdx="1" presStyleCnt="2"/>
      <dgm:spPr/>
    </dgm:pt>
    <dgm:pt modelId="{41C8CD64-B33E-4DEB-B527-21CE0780C73D}" type="pres">
      <dgm:prSet presAssocID="{FF7C4C29-D12C-4204-9B1F-A85A095EF14C}" presName="root2" presStyleCnt="0"/>
      <dgm:spPr/>
    </dgm:pt>
    <dgm:pt modelId="{87AE2197-551C-4CA7-A8E6-F514566E5C70}" type="pres">
      <dgm:prSet presAssocID="{FF7C4C29-D12C-4204-9B1F-A85A095EF14C}" presName="LevelTwoTextNode" presStyleLbl="node3" presStyleIdx="1" presStyleCnt="2">
        <dgm:presLayoutVars>
          <dgm:chPref val="3"/>
        </dgm:presLayoutVars>
      </dgm:prSet>
      <dgm:spPr/>
    </dgm:pt>
    <dgm:pt modelId="{F08FCBB3-0B7E-494E-81CD-385FA665E842}" type="pres">
      <dgm:prSet presAssocID="{FF7C4C29-D12C-4204-9B1F-A85A095EF14C}" presName="level3hierChild" presStyleCnt="0"/>
      <dgm:spPr/>
    </dgm:pt>
  </dgm:ptLst>
  <dgm:cxnLst>
    <dgm:cxn modelId="{37FDFA07-A122-4A9A-9C8B-DA0076903FF7}" srcId="{E7C04219-9BCF-4306-936D-1891141E7D69}" destId="{8F9849BB-531A-464A-BC4D-9227801D6E7D}" srcOrd="0" destOrd="0" parTransId="{24099524-E304-4464-A572-DE94A553E98B}" sibTransId="{F87B44DE-A9EC-45EF-ACEF-8B49F05291F2}"/>
    <dgm:cxn modelId="{5935F42B-4E69-4009-A9A4-EAC78B2626B4}" srcId="{0EBF6BEC-398B-4404-A078-561F0047EDB8}" destId="{775F21E6-9945-4F4E-85EE-D9B0884978E2}" srcOrd="0" destOrd="0" parTransId="{C7FAD266-23D7-43A7-99FA-9AF1F39E9C1C}" sibTransId="{F1870149-45AB-4612-A534-E2A0C83082C3}"/>
    <dgm:cxn modelId="{2B83625E-A723-4195-8407-08FDDF258CA5}" type="presOf" srcId="{89EADD9D-8CEB-4E02-A19C-3079F7E97641}" destId="{CD4CF576-1D95-423D-BAC5-6855F3345CF1}" srcOrd="1" destOrd="0" presId="urn:microsoft.com/office/officeart/2005/8/layout/hierarchy2"/>
    <dgm:cxn modelId="{1F4C9761-C41E-4F98-8AB5-2AA97A717AAE}" type="presOf" srcId="{578CE0E5-1917-496C-A55D-43F9E8640F0E}" destId="{30E945C2-B9CF-4B02-B1A3-FB4B76E58A2B}" srcOrd="1" destOrd="0" presId="urn:microsoft.com/office/officeart/2005/8/layout/hierarchy2"/>
    <dgm:cxn modelId="{A8F5D265-7010-4B92-AD6F-D0FE7A8F1B93}" srcId="{775F21E6-9945-4F4E-85EE-D9B0884978E2}" destId="{E7C04219-9BCF-4306-936D-1891141E7D69}" srcOrd="0" destOrd="0" parTransId="{89EADD9D-8CEB-4E02-A19C-3079F7E97641}" sibTransId="{CEBAF32D-9E7D-4E41-83CF-94494D297EBB}"/>
    <dgm:cxn modelId="{14510166-C4F1-4C70-9E06-E3745CF01A14}" srcId="{9EB3BCBD-BDA9-492E-B94F-5E1650AB24F7}" destId="{FF7C4C29-D12C-4204-9B1F-A85A095EF14C}" srcOrd="0" destOrd="0" parTransId="{363B02E6-21DB-49DF-9F97-C7044ED6BD93}" sibTransId="{1F882B65-93BD-467D-9583-A5E3DDE6CD5D}"/>
    <dgm:cxn modelId="{AB983A53-CAEA-430A-BAD2-7B3EEB5EAF8F}" type="presOf" srcId="{363B02E6-21DB-49DF-9F97-C7044ED6BD93}" destId="{0B20E44D-6FB5-4AA8-AEEC-1170ABA908BA}" srcOrd="0" destOrd="0" presId="urn:microsoft.com/office/officeart/2005/8/layout/hierarchy2"/>
    <dgm:cxn modelId="{1C68E254-E3C3-48AD-B68E-DF5DEBC85193}" type="presOf" srcId="{9EB3BCBD-BDA9-492E-B94F-5E1650AB24F7}" destId="{0933B661-E614-4B5D-BBF5-B731881F7870}" srcOrd="0" destOrd="0" presId="urn:microsoft.com/office/officeart/2005/8/layout/hierarchy2"/>
    <dgm:cxn modelId="{E9FD9196-A2B3-4391-ACC2-C8C64F99D8EC}" type="presOf" srcId="{E7C04219-9BCF-4306-936D-1891141E7D69}" destId="{46A130BF-86C1-4D76-B996-57009F1C516F}" srcOrd="0" destOrd="0" presId="urn:microsoft.com/office/officeart/2005/8/layout/hierarchy2"/>
    <dgm:cxn modelId="{D9FA6DA9-8416-4198-AB75-1D9A7EA01039}" type="presOf" srcId="{8F9849BB-531A-464A-BC4D-9227801D6E7D}" destId="{72FB0655-3CE5-43FF-BA94-CFF1EEA5C7F2}" srcOrd="0" destOrd="0" presId="urn:microsoft.com/office/officeart/2005/8/layout/hierarchy2"/>
    <dgm:cxn modelId="{C9E370AC-CDAA-4526-B6A5-2254286820C2}" type="presOf" srcId="{578CE0E5-1917-496C-A55D-43F9E8640F0E}" destId="{ABA4EFAD-162B-4C0A-8833-F28B79F41BFC}" srcOrd="0" destOrd="0" presId="urn:microsoft.com/office/officeart/2005/8/layout/hierarchy2"/>
    <dgm:cxn modelId="{552E49B8-ADDE-44EF-A5E9-0B5E89DCE9B5}" type="presOf" srcId="{89EADD9D-8CEB-4E02-A19C-3079F7E97641}" destId="{531D6442-F307-481E-8E56-FF7B538F1598}" srcOrd="0" destOrd="0" presId="urn:microsoft.com/office/officeart/2005/8/layout/hierarchy2"/>
    <dgm:cxn modelId="{B902A7BA-48B6-451B-BD44-3300488B2A24}" type="presOf" srcId="{24099524-E304-4464-A572-DE94A553E98B}" destId="{B5C983BD-06B9-4820-95F2-81F83F8E3DA4}" srcOrd="1" destOrd="0" presId="urn:microsoft.com/office/officeart/2005/8/layout/hierarchy2"/>
    <dgm:cxn modelId="{47CB96BF-0B06-4F60-A2A6-023B923652DD}" srcId="{775F21E6-9945-4F4E-85EE-D9B0884978E2}" destId="{9EB3BCBD-BDA9-492E-B94F-5E1650AB24F7}" srcOrd="1" destOrd="0" parTransId="{578CE0E5-1917-496C-A55D-43F9E8640F0E}" sibTransId="{BEC13F3E-2A86-4D73-844A-56BFE5222FB4}"/>
    <dgm:cxn modelId="{8F86A5C1-EA96-41BC-B16E-C2F370811862}" type="presOf" srcId="{24099524-E304-4464-A572-DE94A553E98B}" destId="{4A19C732-038C-4BD8-8AFC-651299E13B24}" srcOrd="0" destOrd="0" presId="urn:microsoft.com/office/officeart/2005/8/layout/hierarchy2"/>
    <dgm:cxn modelId="{DA2059C9-3AD7-49C8-AA04-C29BD95FEC15}" type="presOf" srcId="{363B02E6-21DB-49DF-9F97-C7044ED6BD93}" destId="{6BF0DD5F-9CE8-4667-BD75-DFC426387C03}" srcOrd="1" destOrd="0" presId="urn:microsoft.com/office/officeart/2005/8/layout/hierarchy2"/>
    <dgm:cxn modelId="{0B9DF5D8-B2B4-473F-B9A2-CACD4A559800}" type="presOf" srcId="{FF7C4C29-D12C-4204-9B1F-A85A095EF14C}" destId="{87AE2197-551C-4CA7-A8E6-F514566E5C70}" srcOrd="0" destOrd="0" presId="urn:microsoft.com/office/officeart/2005/8/layout/hierarchy2"/>
    <dgm:cxn modelId="{C93568F8-9ABB-4D90-A38F-D97E26341B59}" type="presOf" srcId="{775F21E6-9945-4F4E-85EE-D9B0884978E2}" destId="{982502DF-F8E0-4DE8-8627-1B703112F0F4}" srcOrd="0" destOrd="0" presId="urn:microsoft.com/office/officeart/2005/8/layout/hierarchy2"/>
    <dgm:cxn modelId="{D5E5E8FE-2E3E-4E4E-97BB-24D79EAF2982}" type="presOf" srcId="{0EBF6BEC-398B-4404-A078-561F0047EDB8}" destId="{46F9A07D-8F0B-4892-A6ED-2A13B5900FF9}" srcOrd="0" destOrd="0" presId="urn:microsoft.com/office/officeart/2005/8/layout/hierarchy2"/>
    <dgm:cxn modelId="{FB62AB03-8943-41A3-A338-31FE956EE860}" type="presParOf" srcId="{46F9A07D-8F0B-4892-A6ED-2A13B5900FF9}" destId="{2F9B85F2-24D3-41E4-AEA1-9726B33BD32E}" srcOrd="0" destOrd="0" presId="urn:microsoft.com/office/officeart/2005/8/layout/hierarchy2"/>
    <dgm:cxn modelId="{A3794CC6-9F76-49D5-9867-721E2156861D}" type="presParOf" srcId="{2F9B85F2-24D3-41E4-AEA1-9726B33BD32E}" destId="{982502DF-F8E0-4DE8-8627-1B703112F0F4}" srcOrd="0" destOrd="0" presId="urn:microsoft.com/office/officeart/2005/8/layout/hierarchy2"/>
    <dgm:cxn modelId="{61DDDDA9-C0B9-401E-A013-FC02C8C93734}" type="presParOf" srcId="{2F9B85F2-24D3-41E4-AEA1-9726B33BD32E}" destId="{4C4AAD69-AC38-4D5C-8545-25B8767032A8}" srcOrd="1" destOrd="0" presId="urn:microsoft.com/office/officeart/2005/8/layout/hierarchy2"/>
    <dgm:cxn modelId="{55AECB69-F249-4D5F-8DA4-4D0EA9C29D11}" type="presParOf" srcId="{4C4AAD69-AC38-4D5C-8545-25B8767032A8}" destId="{531D6442-F307-481E-8E56-FF7B538F1598}" srcOrd="0" destOrd="0" presId="urn:microsoft.com/office/officeart/2005/8/layout/hierarchy2"/>
    <dgm:cxn modelId="{4B78992E-FCFD-49B9-90D1-1053C1F856BA}" type="presParOf" srcId="{531D6442-F307-481E-8E56-FF7B538F1598}" destId="{CD4CF576-1D95-423D-BAC5-6855F3345CF1}" srcOrd="0" destOrd="0" presId="urn:microsoft.com/office/officeart/2005/8/layout/hierarchy2"/>
    <dgm:cxn modelId="{B0A511A0-5E10-493C-81BF-52D2AA9C60CE}" type="presParOf" srcId="{4C4AAD69-AC38-4D5C-8545-25B8767032A8}" destId="{12DF8A4E-B4DD-48FE-9017-1E70336EB26B}" srcOrd="1" destOrd="0" presId="urn:microsoft.com/office/officeart/2005/8/layout/hierarchy2"/>
    <dgm:cxn modelId="{6B553BAC-37A9-427D-8979-8E182DE8E5BE}" type="presParOf" srcId="{12DF8A4E-B4DD-48FE-9017-1E70336EB26B}" destId="{46A130BF-86C1-4D76-B996-57009F1C516F}" srcOrd="0" destOrd="0" presId="urn:microsoft.com/office/officeart/2005/8/layout/hierarchy2"/>
    <dgm:cxn modelId="{58B9B3D0-0D5B-4D3F-9C10-0D4E7F9C9273}" type="presParOf" srcId="{12DF8A4E-B4DD-48FE-9017-1E70336EB26B}" destId="{62A992F3-5A63-4DFB-A588-D9A120A52C7D}" srcOrd="1" destOrd="0" presId="urn:microsoft.com/office/officeart/2005/8/layout/hierarchy2"/>
    <dgm:cxn modelId="{5BAA1E97-1316-40C5-B059-47DCA16CB693}" type="presParOf" srcId="{62A992F3-5A63-4DFB-A588-D9A120A52C7D}" destId="{4A19C732-038C-4BD8-8AFC-651299E13B24}" srcOrd="0" destOrd="0" presId="urn:microsoft.com/office/officeart/2005/8/layout/hierarchy2"/>
    <dgm:cxn modelId="{1C43912D-2826-4A25-A54D-1F91670F8A62}" type="presParOf" srcId="{4A19C732-038C-4BD8-8AFC-651299E13B24}" destId="{B5C983BD-06B9-4820-95F2-81F83F8E3DA4}" srcOrd="0" destOrd="0" presId="urn:microsoft.com/office/officeart/2005/8/layout/hierarchy2"/>
    <dgm:cxn modelId="{3CB3F4FF-DF4F-43ED-9C40-FA8FA110676E}" type="presParOf" srcId="{62A992F3-5A63-4DFB-A588-D9A120A52C7D}" destId="{76C0E8CC-8357-47B3-B081-90A3E92819D2}" srcOrd="1" destOrd="0" presId="urn:microsoft.com/office/officeart/2005/8/layout/hierarchy2"/>
    <dgm:cxn modelId="{899FF2CF-D263-4F95-B7C6-096099071C10}" type="presParOf" srcId="{76C0E8CC-8357-47B3-B081-90A3E92819D2}" destId="{72FB0655-3CE5-43FF-BA94-CFF1EEA5C7F2}" srcOrd="0" destOrd="0" presId="urn:microsoft.com/office/officeart/2005/8/layout/hierarchy2"/>
    <dgm:cxn modelId="{D6130EB6-F1B9-418B-B059-1E24C5800D17}" type="presParOf" srcId="{76C0E8CC-8357-47B3-B081-90A3E92819D2}" destId="{FDC8DA3C-BC2F-44E9-B45A-7030B73D3F54}" srcOrd="1" destOrd="0" presId="urn:microsoft.com/office/officeart/2005/8/layout/hierarchy2"/>
    <dgm:cxn modelId="{EA5F6442-A42D-407C-B688-BF6B21881A00}" type="presParOf" srcId="{4C4AAD69-AC38-4D5C-8545-25B8767032A8}" destId="{ABA4EFAD-162B-4C0A-8833-F28B79F41BFC}" srcOrd="2" destOrd="0" presId="urn:microsoft.com/office/officeart/2005/8/layout/hierarchy2"/>
    <dgm:cxn modelId="{ED89842D-3CEA-4BE8-9FB8-9A92B663B59F}" type="presParOf" srcId="{ABA4EFAD-162B-4C0A-8833-F28B79F41BFC}" destId="{30E945C2-B9CF-4B02-B1A3-FB4B76E58A2B}" srcOrd="0" destOrd="0" presId="urn:microsoft.com/office/officeart/2005/8/layout/hierarchy2"/>
    <dgm:cxn modelId="{3F96A840-1188-4532-A0D7-19980179FCD5}" type="presParOf" srcId="{4C4AAD69-AC38-4D5C-8545-25B8767032A8}" destId="{06D15010-5748-4670-ABA8-007D2D241B0F}" srcOrd="3" destOrd="0" presId="urn:microsoft.com/office/officeart/2005/8/layout/hierarchy2"/>
    <dgm:cxn modelId="{DD7AA2BB-D77E-4829-98F7-C8CE711BBB44}" type="presParOf" srcId="{06D15010-5748-4670-ABA8-007D2D241B0F}" destId="{0933B661-E614-4B5D-BBF5-B731881F7870}" srcOrd="0" destOrd="0" presId="urn:microsoft.com/office/officeart/2005/8/layout/hierarchy2"/>
    <dgm:cxn modelId="{F3542B5E-93B7-4F9A-B9A0-FC7A34265647}" type="presParOf" srcId="{06D15010-5748-4670-ABA8-007D2D241B0F}" destId="{7359672A-3289-472B-BDF8-6E0660A10C08}" srcOrd="1" destOrd="0" presId="urn:microsoft.com/office/officeart/2005/8/layout/hierarchy2"/>
    <dgm:cxn modelId="{57EEAB5F-D9CD-4244-8225-FB050932F355}" type="presParOf" srcId="{7359672A-3289-472B-BDF8-6E0660A10C08}" destId="{0B20E44D-6FB5-4AA8-AEEC-1170ABA908BA}" srcOrd="0" destOrd="0" presId="urn:microsoft.com/office/officeart/2005/8/layout/hierarchy2"/>
    <dgm:cxn modelId="{4784F71A-42C3-4562-9503-C5636466572F}" type="presParOf" srcId="{0B20E44D-6FB5-4AA8-AEEC-1170ABA908BA}" destId="{6BF0DD5F-9CE8-4667-BD75-DFC426387C03}" srcOrd="0" destOrd="0" presId="urn:microsoft.com/office/officeart/2005/8/layout/hierarchy2"/>
    <dgm:cxn modelId="{86B0D170-E6ED-492C-9404-82EA4E6483E8}" type="presParOf" srcId="{7359672A-3289-472B-BDF8-6E0660A10C08}" destId="{41C8CD64-B33E-4DEB-B527-21CE0780C73D}" srcOrd="1" destOrd="0" presId="urn:microsoft.com/office/officeart/2005/8/layout/hierarchy2"/>
    <dgm:cxn modelId="{63581858-9A02-4AF3-8888-43444673C84E}" type="presParOf" srcId="{41C8CD64-B33E-4DEB-B527-21CE0780C73D}" destId="{87AE2197-551C-4CA7-A8E6-F514566E5C70}" srcOrd="0" destOrd="0" presId="urn:microsoft.com/office/officeart/2005/8/layout/hierarchy2"/>
    <dgm:cxn modelId="{862F2F2D-1111-414C-8062-ADFC97B10BF7}" type="presParOf" srcId="{41C8CD64-B33E-4DEB-B527-21CE0780C73D}" destId="{F08FCBB3-0B7E-494E-81CD-385FA665E84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2D0F-992E-4395-8CBD-2E9C4E10E79E}">
      <dsp:nvSpPr>
        <dsp:cNvPr id="0" name=""/>
        <dsp:cNvSpPr/>
      </dsp:nvSpPr>
      <dsp:spPr>
        <a:xfrm>
          <a:off x="0" y="2101027"/>
          <a:ext cx="4270374" cy="17081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Brief conversation with a </a:t>
          </a:r>
          <a:r>
            <a:rPr lang="en-US" sz="3000" u="sng" kern="1200" dirty="0">
              <a:latin typeface="+mj-lt"/>
            </a:rPr>
            <a:t>harm reduction </a:t>
          </a:r>
          <a:r>
            <a:rPr lang="en-US" sz="3000" kern="1200" dirty="0">
              <a:latin typeface="+mj-lt"/>
            </a:rPr>
            <a:t>lens</a:t>
          </a:r>
        </a:p>
      </dsp:txBody>
      <dsp:txXfrm>
        <a:off x="854075" y="2101027"/>
        <a:ext cx="2562225" cy="1708149"/>
      </dsp:txXfrm>
    </dsp:sp>
    <dsp:sp modelId="{69AE14D6-325E-4E9D-B656-C3F087D9317D}">
      <dsp:nvSpPr>
        <dsp:cNvPr id="0" name=""/>
        <dsp:cNvSpPr/>
      </dsp:nvSpPr>
      <dsp:spPr>
        <a:xfrm>
          <a:off x="3850481" y="2091239"/>
          <a:ext cx="4270374" cy="17081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Free</a:t>
          </a:r>
          <a:r>
            <a:rPr lang="en-US" sz="3000" kern="1200" dirty="0">
              <a:latin typeface="Rockwell" panose="02060603020205020403" pitchFamily="18" charset="0"/>
            </a:rPr>
            <a:t> cable locks</a:t>
          </a:r>
        </a:p>
      </dsp:txBody>
      <dsp:txXfrm>
        <a:off x="4704556" y="2091239"/>
        <a:ext cx="2562225" cy="1708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02DF-F8E0-4DE8-8627-1B703112F0F4}">
      <dsp:nvSpPr>
        <dsp:cNvPr id="0" name=""/>
        <dsp:cNvSpPr/>
      </dsp:nvSpPr>
      <dsp:spPr>
        <a:xfrm>
          <a:off x="624" y="1903797"/>
          <a:ext cx="1958726" cy="9793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mn-lt"/>
            </a:rPr>
            <a:t>30 clinics</a:t>
          </a:r>
        </a:p>
      </dsp:txBody>
      <dsp:txXfrm>
        <a:off x="29309" y="1932482"/>
        <a:ext cx="1901356" cy="921993"/>
      </dsp:txXfrm>
    </dsp:sp>
    <dsp:sp modelId="{531D6442-F307-481E-8E56-FF7B538F1598}">
      <dsp:nvSpPr>
        <dsp:cNvPr id="0" name=""/>
        <dsp:cNvSpPr/>
      </dsp:nvSpPr>
      <dsp:spPr>
        <a:xfrm rot="19457599">
          <a:off x="1868660" y="2093499"/>
          <a:ext cx="964871" cy="36826"/>
        </a:xfrm>
        <a:custGeom>
          <a:avLst/>
          <a:gdLst/>
          <a:ahLst/>
          <a:cxnLst/>
          <a:rect l="0" t="0" r="0" b="0"/>
          <a:pathLst>
            <a:path>
              <a:moveTo>
                <a:pt x="0" y="18413"/>
              </a:moveTo>
              <a:lnTo>
                <a:pt x="964871" y="18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n-lt"/>
          </a:endParaRPr>
        </a:p>
      </dsp:txBody>
      <dsp:txXfrm>
        <a:off x="2326974" y="2087790"/>
        <a:ext cx="48243" cy="48243"/>
      </dsp:txXfrm>
    </dsp:sp>
    <dsp:sp modelId="{46A130BF-86C1-4D76-B996-57009F1C516F}">
      <dsp:nvSpPr>
        <dsp:cNvPr id="0" name=""/>
        <dsp:cNvSpPr/>
      </dsp:nvSpPr>
      <dsp:spPr>
        <a:xfrm>
          <a:off x="2742841" y="1340664"/>
          <a:ext cx="1958726" cy="9793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15 clinics</a:t>
          </a:r>
        </a:p>
      </dsp:txBody>
      <dsp:txXfrm>
        <a:off x="2771526" y="1369349"/>
        <a:ext cx="1901356" cy="921993"/>
      </dsp:txXfrm>
    </dsp:sp>
    <dsp:sp modelId="{4A19C732-038C-4BD8-8AFC-651299E13B24}">
      <dsp:nvSpPr>
        <dsp:cNvPr id="0" name=""/>
        <dsp:cNvSpPr/>
      </dsp:nvSpPr>
      <dsp:spPr>
        <a:xfrm>
          <a:off x="4701567" y="1811932"/>
          <a:ext cx="783490" cy="36826"/>
        </a:xfrm>
        <a:custGeom>
          <a:avLst/>
          <a:gdLst/>
          <a:ahLst/>
          <a:cxnLst/>
          <a:rect l="0" t="0" r="0" b="0"/>
          <a:pathLst>
            <a:path>
              <a:moveTo>
                <a:pt x="0" y="18413"/>
              </a:moveTo>
              <a:lnTo>
                <a:pt x="783490" y="184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n-lt"/>
          </a:endParaRPr>
        </a:p>
      </dsp:txBody>
      <dsp:txXfrm>
        <a:off x="5073725" y="1810758"/>
        <a:ext cx="39174" cy="39174"/>
      </dsp:txXfrm>
    </dsp:sp>
    <dsp:sp modelId="{72FB0655-3CE5-43FF-BA94-CFF1EEA5C7F2}">
      <dsp:nvSpPr>
        <dsp:cNvPr id="0" name=""/>
        <dsp:cNvSpPr/>
      </dsp:nvSpPr>
      <dsp:spPr>
        <a:xfrm>
          <a:off x="5485058" y="1340664"/>
          <a:ext cx="1958726" cy="9793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mn-lt"/>
            </a:rPr>
            <a:t>Nudge </a:t>
          </a:r>
        </a:p>
      </dsp:txBody>
      <dsp:txXfrm>
        <a:off x="5513743" y="1369349"/>
        <a:ext cx="1901356" cy="921993"/>
      </dsp:txXfrm>
    </dsp:sp>
    <dsp:sp modelId="{ABA4EFAD-162B-4C0A-8833-F28B79F41BFC}">
      <dsp:nvSpPr>
        <dsp:cNvPr id="0" name=""/>
        <dsp:cNvSpPr/>
      </dsp:nvSpPr>
      <dsp:spPr>
        <a:xfrm rot="2142401">
          <a:off x="1868660" y="2656633"/>
          <a:ext cx="964871" cy="36826"/>
        </a:xfrm>
        <a:custGeom>
          <a:avLst/>
          <a:gdLst/>
          <a:ahLst/>
          <a:cxnLst/>
          <a:rect l="0" t="0" r="0" b="0"/>
          <a:pathLst>
            <a:path>
              <a:moveTo>
                <a:pt x="0" y="18413"/>
              </a:moveTo>
              <a:lnTo>
                <a:pt x="964871" y="18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n-lt"/>
          </a:endParaRPr>
        </a:p>
      </dsp:txBody>
      <dsp:txXfrm>
        <a:off x="2326974" y="2650924"/>
        <a:ext cx="48243" cy="48243"/>
      </dsp:txXfrm>
    </dsp:sp>
    <dsp:sp modelId="{0933B661-E614-4B5D-BBF5-B731881F7870}">
      <dsp:nvSpPr>
        <dsp:cNvPr id="0" name=""/>
        <dsp:cNvSpPr/>
      </dsp:nvSpPr>
      <dsp:spPr>
        <a:xfrm>
          <a:off x="2742841" y="2466931"/>
          <a:ext cx="1958726" cy="9793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15 clinics </a:t>
          </a:r>
        </a:p>
      </dsp:txBody>
      <dsp:txXfrm>
        <a:off x="2771526" y="2495616"/>
        <a:ext cx="1901356" cy="921993"/>
      </dsp:txXfrm>
    </dsp:sp>
    <dsp:sp modelId="{0B20E44D-6FB5-4AA8-AEEC-1170ABA908BA}">
      <dsp:nvSpPr>
        <dsp:cNvPr id="0" name=""/>
        <dsp:cNvSpPr/>
      </dsp:nvSpPr>
      <dsp:spPr>
        <a:xfrm>
          <a:off x="4701567" y="2938200"/>
          <a:ext cx="783490" cy="36826"/>
        </a:xfrm>
        <a:custGeom>
          <a:avLst/>
          <a:gdLst/>
          <a:ahLst/>
          <a:cxnLst/>
          <a:rect l="0" t="0" r="0" b="0"/>
          <a:pathLst>
            <a:path>
              <a:moveTo>
                <a:pt x="0" y="18413"/>
              </a:moveTo>
              <a:lnTo>
                <a:pt x="783490" y="184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n-lt"/>
          </a:endParaRPr>
        </a:p>
      </dsp:txBody>
      <dsp:txXfrm>
        <a:off x="5073725" y="2937026"/>
        <a:ext cx="39174" cy="39174"/>
      </dsp:txXfrm>
    </dsp:sp>
    <dsp:sp modelId="{87AE2197-551C-4CA7-A8E6-F514566E5C70}">
      <dsp:nvSpPr>
        <dsp:cNvPr id="0" name=""/>
        <dsp:cNvSpPr/>
      </dsp:nvSpPr>
      <dsp:spPr>
        <a:xfrm>
          <a:off x="5485058" y="2466931"/>
          <a:ext cx="1958726" cy="9793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mn-lt"/>
            </a:rPr>
            <a:t>Nudge + 1 year facilitation (Nudge+)</a:t>
          </a:r>
        </a:p>
      </dsp:txBody>
      <dsp:txXfrm>
        <a:off x="5513743" y="2495616"/>
        <a:ext cx="1901356" cy="9219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58F54-2807-4567-AA84-44BEF269B931}"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3E2B0-B04F-42D4-91A6-B41203010E81}" type="slidenum">
              <a:rPr lang="en-US" smtClean="0"/>
              <a:t>‹#›</a:t>
            </a:fld>
            <a:endParaRPr lang="en-US"/>
          </a:p>
        </p:txBody>
      </p:sp>
    </p:spTree>
    <p:extLst>
      <p:ext uri="{BB962C8B-B14F-4D97-AF65-F5344CB8AC3E}">
        <p14:creationId xmlns:p14="http://schemas.microsoft.com/office/powerpoint/2010/main" val="70651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1</a:t>
            </a:fld>
            <a:endParaRPr lang="en-US" dirty="0"/>
          </a:p>
        </p:txBody>
      </p:sp>
    </p:spTree>
    <p:extLst>
      <p:ext uri="{BB962C8B-B14F-4D97-AF65-F5344CB8AC3E}">
        <p14:creationId xmlns:p14="http://schemas.microsoft.com/office/powerpoint/2010/main" val="240348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Briefer because there isn’t time do to intensive conversations with all kids and it may not be very acceptable either, seem overly intrusive. </a:t>
            </a:r>
          </a:p>
        </p:txBody>
      </p:sp>
      <p:sp>
        <p:nvSpPr>
          <p:cNvPr id="4" name="Slide Number Placeholder 3"/>
          <p:cNvSpPr>
            <a:spLocks noGrp="1"/>
          </p:cNvSpPr>
          <p:nvPr>
            <p:ph type="sldNum" sz="quarter" idx="5"/>
          </p:nvPr>
        </p:nvSpPr>
        <p:spPr/>
        <p:txBody>
          <a:bodyPr/>
          <a:lstStyle/>
          <a:p>
            <a:fld id="{5523E2B0-B04F-42D4-91A6-B41203010E81}" type="slidenum">
              <a:rPr lang="en-US" smtClean="0"/>
              <a:t>13</a:t>
            </a:fld>
            <a:endParaRPr lang="en-US"/>
          </a:p>
        </p:txBody>
      </p:sp>
    </p:spTree>
    <p:extLst>
      <p:ext uri="{BB962C8B-B14F-4D97-AF65-F5344CB8AC3E}">
        <p14:creationId xmlns:p14="http://schemas.microsoft.com/office/powerpoint/2010/main" val="355219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14</a:t>
            </a:fld>
            <a:endParaRPr lang="en-US" dirty="0"/>
          </a:p>
        </p:txBody>
      </p:sp>
    </p:spTree>
    <p:extLst>
      <p:ext uri="{BB962C8B-B14F-4D97-AF65-F5344CB8AC3E}">
        <p14:creationId xmlns:p14="http://schemas.microsoft.com/office/powerpoint/2010/main" val="148078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268D0-D846-4CC7-A751-38572F5FCDB9}" type="slidenum">
              <a:rPr lang="en-US" smtClean="0"/>
              <a:t>15</a:t>
            </a:fld>
            <a:endParaRPr lang="en-US"/>
          </a:p>
        </p:txBody>
      </p:sp>
    </p:spTree>
    <p:extLst>
      <p:ext uri="{BB962C8B-B14F-4D97-AF65-F5344CB8AC3E}">
        <p14:creationId xmlns:p14="http://schemas.microsoft.com/office/powerpoint/2010/main" val="1570149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informed/adapted program.</a:t>
            </a:r>
          </a:p>
          <a:p>
            <a:r>
              <a:rPr lang="en-US" dirty="0"/>
              <a:t>Media use, timeouts, firearm safety. </a:t>
            </a:r>
          </a:p>
          <a:p>
            <a:r>
              <a:rPr lang="en-US" dirty="0"/>
              <a:t>Adapted by interviewing a variety of informants including pediatricians at HFH and Baylor, patients, firearm community groups, owners and safety experts. Piloting the program in Texas and HFH. </a:t>
            </a:r>
          </a:p>
        </p:txBody>
      </p:sp>
      <p:sp>
        <p:nvSpPr>
          <p:cNvPr id="4" name="Slide Number Placeholder 3"/>
          <p:cNvSpPr>
            <a:spLocks noGrp="1"/>
          </p:cNvSpPr>
          <p:nvPr>
            <p:ph type="sldNum" sz="quarter" idx="5"/>
          </p:nvPr>
        </p:nvSpPr>
        <p:spPr/>
        <p:txBody>
          <a:bodyPr/>
          <a:lstStyle/>
          <a:p>
            <a:fld id="{5523E2B0-B04F-42D4-91A6-B41203010E81}" type="slidenum">
              <a:rPr lang="en-US" smtClean="0"/>
              <a:t>16</a:t>
            </a:fld>
            <a:endParaRPr lang="en-US"/>
          </a:p>
        </p:txBody>
      </p:sp>
    </p:spTree>
    <p:extLst>
      <p:ext uri="{BB962C8B-B14F-4D97-AF65-F5344CB8AC3E}">
        <p14:creationId xmlns:p14="http://schemas.microsoft.com/office/powerpoint/2010/main" val="72427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clinics received program materials, training, and quarterly check-ins.  </a:t>
            </a:r>
          </a:p>
          <a:p>
            <a:endParaRPr lang="en-US" dirty="0"/>
          </a:p>
          <a:p>
            <a:r>
              <a:rPr lang="en-US" dirty="0"/>
              <a:t>Clinics randomized to facilitation receive more support for implementation.  The study is examining whether practice facilitation increases the uptake of this program or if implementation as usual is sufficient. </a:t>
            </a:r>
          </a:p>
        </p:txBody>
      </p:sp>
      <p:sp>
        <p:nvSpPr>
          <p:cNvPr id="4" name="Slide Number Placeholder 3"/>
          <p:cNvSpPr>
            <a:spLocks noGrp="1"/>
          </p:cNvSpPr>
          <p:nvPr>
            <p:ph type="sldNum" sz="quarter" idx="5"/>
          </p:nvPr>
        </p:nvSpPr>
        <p:spPr/>
        <p:txBody>
          <a:bodyPr/>
          <a:lstStyle/>
          <a:p>
            <a:fld id="{5523E2B0-B04F-42D4-91A6-B41203010E81}" type="slidenum">
              <a:rPr lang="en-US" smtClean="0"/>
              <a:t>17</a:t>
            </a:fld>
            <a:endParaRPr lang="en-US"/>
          </a:p>
        </p:txBody>
      </p:sp>
    </p:spTree>
    <p:extLst>
      <p:ext uri="{BB962C8B-B14F-4D97-AF65-F5344CB8AC3E}">
        <p14:creationId xmlns:p14="http://schemas.microsoft.com/office/powerpoint/2010/main" val="1988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of parents endorse the firearm access question compared to 40-50% of CO households having firearms. </a:t>
            </a:r>
          </a:p>
        </p:txBody>
      </p:sp>
      <p:sp>
        <p:nvSpPr>
          <p:cNvPr id="4" name="Slide Number Placeholder 3"/>
          <p:cNvSpPr>
            <a:spLocks noGrp="1"/>
          </p:cNvSpPr>
          <p:nvPr>
            <p:ph type="sldNum" sz="quarter" idx="5"/>
          </p:nvPr>
        </p:nvSpPr>
        <p:spPr/>
        <p:txBody>
          <a:bodyPr/>
          <a:lstStyle/>
          <a:p>
            <a:fld id="{5523E2B0-B04F-42D4-91A6-B41203010E81}" type="slidenum">
              <a:rPr lang="en-US" smtClean="0"/>
              <a:t>19</a:t>
            </a:fld>
            <a:endParaRPr lang="en-US"/>
          </a:p>
        </p:txBody>
      </p:sp>
    </p:spTree>
    <p:extLst>
      <p:ext uri="{BB962C8B-B14F-4D97-AF65-F5344CB8AC3E}">
        <p14:creationId xmlns:p14="http://schemas.microsoft.com/office/powerpoint/2010/main" val="96574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training is that kids can encounter firearms outside of the home, especially at relative, neighbors, or close friend’s homes.  </a:t>
            </a:r>
          </a:p>
          <a:p>
            <a:endParaRPr lang="en-US" dirty="0"/>
          </a:p>
          <a:p>
            <a:r>
              <a:rPr lang="en-US" dirty="0"/>
              <a:t>Reason we made this decision was based on our assessment of the data from our screening questionnaire compared to data from community surveys like COFIPS – our internal screening questionnaire showed substantially lower rates of ownership, so that means that Kaiser patients have lower rates of ownership than other </a:t>
            </a:r>
            <a:r>
              <a:rPr lang="en-US" dirty="0" err="1"/>
              <a:t>coloradans</a:t>
            </a:r>
            <a:r>
              <a:rPr lang="en-US" dirty="0"/>
              <a:t> (unlikely considering KPs population looks demographically just like the rest of Colorado).  Or parents are under-reporting firearm ownership on that questionnaire. </a:t>
            </a:r>
          </a:p>
        </p:txBody>
      </p:sp>
      <p:sp>
        <p:nvSpPr>
          <p:cNvPr id="4" name="Slide Number Placeholder 3"/>
          <p:cNvSpPr>
            <a:spLocks noGrp="1"/>
          </p:cNvSpPr>
          <p:nvPr>
            <p:ph type="sldNum" sz="quarter" idx="5"/>
          </p:nvPr>
        </p:nvSpPr>
        <p:spPr/>
        <p:txBody>
          <a:bodyPr/>
          <a:lstStyle/>
          <a:p>
            <a:fld id="{5523E2B0-B04F-42D4-91A6-B41203010E81}" type="slidenum">
              <a:rPr lang="en-US" smtClean="0"/>
              <a:t>21</a:t>
            </a:fld>
            <a:endParaRPr lang="en-US"/>
          </a:p>
        </p:txBody>
      </p:sp>
    </p:spTree>
    <p:extLst>
      <p:ext uri="{BB962C8B-B14F-4D97-AF65-F5344CB8AC3E}">
        <p14:creationId xmlns:p14="http://schemas.microsoft.com/office/powerpoint/2010/main" val="146962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Non-judgement, non-judgement, non-judgement.  </a:t>
            </a:r>
          </a:p>
        </p:txBody>
      </p:sp>
      <p:sp>
        <p:nvSpPr>
          <p:cNvPr id="4" name="Slide Number Placeholder 3"/>
          <p:cNvSpPr>
            <a:spLocks noGrp="1"/>
          </p:cNvSpPr>
          <p:nvPr>
            <p:ph type="sldNum" sz="quarter" idx="5"/>
          </p:nvPr>
        </p:nvSpPr>
        <p:spPr/>
        <p:txBody>
          <a:bodyPr/>
          <a:lstStyle/>
          <a:p>
            <a:fld id="{5523E2B0-B04F-42D4-91A6-B41203010E81}" type="slidenum">
              <a:rPr lang="en-US" smtClean="0"/>
              <a:t>22</a:t>
            </a:fld>
            <a:endParaRPr lang="en-US"/>
          </a:p>
        </p:txBody>
      </p:sp>
    </p:spTree>
    <p:extLst>
      <p:ext uri="{BB962C8B-B14F-4D97-AF65-F5344CB8AC3E}">
        <p14:creationId xmlns:p14="http://schemas.microsoft.com/office/powerpoint/2010/main" val="241148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Maya </a:t>
            </a:r>
            <a:r>
              <a:rPr lang="en-US" dirty="0" err="1"/>
              <a:t>Haaz</a:t>
            </a:r>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23</a:t>
            </a:fld>
            <a:endParaRPr lang="en-US"/>
          </a:p>
        </p:txBody>
      </p:sp>
    </p:spTree>
    <p:extLst>
      <p:ext uri="{BB962C8B-B14F-4D97-AF65-F5344CB8AC3E}">
        <p14:creationId xmlns:p14="http://schemas.microsoft.com/office/powerpoint/2010/main" val="323239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24</a:t>
            </a:fld>
            <a:endParaRPr lang="en-US"/>
          </a:p>
        </p:txBody>
      </p:sp>
    </p:spTree>
    <p:extLst>
      <p:ext uri="{BB962C8B-B14F-4D97-AF65-F5344CB8AC3E}">
        <p14:creationId xmlns:p14="http://schemas.microsoft.com/office/powerpoint/2010/main" val="400908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I present was supported by an R01 from NIMH with Rinad Beidas as the PI.  And what I present represents my own views and not NIHs. </a:t>
            </a:r>
          </a:p>
        </p:txBody>
      </p:sp>
      <p:sp>
        <p:nvSpPr>
          <p:cNvPr id="4" name="Slide Number Placeholder 3"/>
          <p:cNvSpPr>
            <a:spLocks noGrp="1"/>
          </p:cNvSpPr>
          <p:nvPr>
            <p:ph type="sldNum" sz="quarter" idx="5"/>
          </p:nvPr>
        </p:nvSpPr>
        <p:spPr/>
        <p:txBody>
          <a:bodyPr/>
          <a:lstStyle/>
          <a:p>
            <a:fld id="{5523E2B0-B04F-42D4-91A6-B41203010E81}" type="slidenum">
              <a:rPr lang="en-US" smtClean="0"/>
              <a:t>2</a:t>
            </a:fld>
            <a:endParaRPr lang="en-US"/>
          </a:p>
        </p:txBody>
      </p:sp>
    </p:spTree>
    <p:extLst>
      <p:ext uri="{BB962C8B-B14F-4D97-AF65-F5344CB8AC3E}">
        <p14:creationId xmlns:p14="http://schemas.microsoft.com/office/powerpoint/2010/main" val="19540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82828"/>
                </a:solidFill>
                <a:effectLst/>
                <a:latin typeface="MuseoSans"/>
              </a:rPr>
              <a:t>Single component strategies rarely are enough, but not always. If it’s a financial strategy like the Medicare five star program with big $$ attached to it, that can be enough. </a:t>
            </a:r>
          </a:p>
          <a:p>
            <a:r>
              <a:rPr lang="en-US" b="0" i="0" dirty="0">
                <a:solidFill>
                  <a:srgbClr val="282828"/>
                </a:solidFill>
                <a:effectLst/>
                <a:latin typeface="MuseoSans"/>
              </a:rPr>
              <a:t>But typically internal provider focused strategies like trainings, printed materials, engaging champions aren’t typically enough to see sustained practice changes. </a:t>
            </a:r>
          </a:p>
        </p:txBody>
      </p:sp>
      <p:sp>
        <p:nvSpPr>
          <p:cNvPr id="4" name="Slide Number Placeholder 3"/>
          <p:cNvSpPr>
            <a:spLocks noGrp="1"/>
          </p:cNvSpPr>
          <p:nvPr>
            <p:ph type="sldNum" sz="quarter" idx="5"/>
          </p:nvPr>
        </p:nvSpPr>
        <p:spPr/>
        <p:txBody>
          <a:bodyPr/>
          <a:lstStyle/>
          <a:p>
            <a:fld id="{5523E2B0-B04F-42D4-91A6-B41203010E81}" type="slidenum">
              <a:rPr lang="en-US" smtClean="0"/>
              <a:t>26</a:t>
            </a:fld>
            <a:endParaRPr lang="en-US"/>
          </a:p>
        </p:txBody>
      </p:sp>
    </p:spTree>
    <p:extLst>
      <p:ext uri="{BB962C8B-B14F-4D97-AF65-F5344CB8AC3E}">
        <p14:creationId xmlns:p14="http://schemas.microsoft.com/office/powerpoint/2010/main" val="227587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Multi-component strategies, but the mail </a:t>
            </a:r>
          </a:p>
        </p:txBody>
      </p:sp>
      <p:sp>
        <p:nvSpPr>
          <p:cNvPr id="4" name="Slide Number Placeholder 3"/>
          <p:cNvSpPr>
            <a:spLocks noGrp="1"/>
          </p:cNvSpPr>
          <p:nvPr>
            <p:ph type="sldNum" sz="quarter" idx="5"/>
          </p:nvPr>
        </p:nvSpPr>
        <p:spPr/>
        <p:txBody>
          <a:bodyPr/>
          <a:lstStyle/>
          <a:p>
            <a:fld id="{5523E2B0-B04F-42D4-91A6-B41203010E81}" type="slidenum">
              <a:rPr lang="en-US" smtClean="0"/>
              <a:t>27</a:t>
            </a:fld>
            <a:endParaRPr lang="en-US"/>
          </a:p>
        </p:txBody>
      </p:sp>
    </p:spTree>
    <p:extLst>
      <p:ext uri="{BB962C8B-B14F-4D97-AF65-F5344CB8AC3E}">
        <p14:creationId xmlns:p14="http://schemas.microsoft.com/office/powerpoint/2010/main" val="136318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clinician guide </a:t>
            </a:r>
          </a:p>
          <a:p>
            <a:endParaRPr lang="en-US" dirty="0"/>
          </a:p>
          <a:p>
            <a:r>
              <a:rPr lang="en-US" dirty="0"/>
              <a:t>Feedback: </a:t>
            </a:r>
          </a:p>
          <a:p>
            <a:endParaRPr lang="en-US" dirty="0"/>
          </a:p>
          <a:p>
            <a:r>
              <a:rPr lang="en-US" dirty="0"/>
              <a:t>1 minute intervention.  20 seconds to 10 minutes (rare).  </a:t>
            </a:r>
          </a:p>
          <a:p>
            <a:endParaRPr lang="en-US" dirty="0"/>
          </a:p>
          <a:p>
            <a:r>
              <a:rPr lang="en-US" dirty="0"/>
              <a:t>Baskets and cable locks are a conversation starter </a:t>
            </a:r>
          </a:p>
          <a:p>
            <a:endParaRPr lang="en-US" dirty="0"/>
          </a:p>
          <a:p>
            <a:r>
              <a:rPr lang="en-US" dirty="0"/>
              <a:t>Tailoring based on age of child; 5-9 year olds = accident prevention, 10+ suicide and accident.  </a:t>
            </a:r>
          </a:p>
        </p:txBody>
      </p:sp>
      <p:sp>
        <p:nvSpPr>
          <p:cNvPr id="4" name="Slide Number Placeholder 3"/>
          <p:cNvSpPr>
            <a:spLocks noGrp="1"/>
          </p:cNvSpPr>
          <p:nvPr>
            <p:ph type="sldNum" sz="quarter" idx="10"/>
          </p:nvPr>
        </p:nvSpPr>
        <p:spPr/>
        <p:txBody>
          <a:bodyPr/>
          <a:lstStyle/>
          <a:p>
            <a:fld id="{B262A795-6F94-4A96-B820-B9038480D048}" type="slidenum">
              <a:rPr lang="en-US" smtClean="0"/>
              <a:t>28</a:t>
            </a:fld>
            <a:endParaRPr lang="en-US"/>
          </a:p>
        </p:txBody>
      </p:sp>
    </p:spTree>
    <p:extLst>
      <p:ext uri="{BB962C8B-B14F-4D97-AF65-F5344CB8AC3E}">
        <p14:creationId xmlns:p14="http://schemas.microsoft.com/office/powerpoint/2010/main" val="220484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BE929-1062-441B-9444-94E0E1E5DBD8}" type="slidenum">
              <a:rPr lang="en-US" smtClean="0"/>
              <a:t>29</a:t>
            </a:fld>
            <a:endParaRPr lang="en-US"/>
          </a:p>
        </p:txBody>
      </p:sp>
    </p:spTree>
    <p:extLst>
      <p:ext uri="{BB962C8B-B14F-4D97-AF65-F5344CB8AC3E}">
        <p14:creationId xmlns:p14="http://schemas.microsoft.com/office/powerpoint/2010/main" val="348695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30</a:t>
            </a:fld>
            <a:endParaRPr lang="en-US"/>
          </a:p>
        </p:txBody>
      </p:sp>
    </p:spTree>
    <p:extLst>
      <p:ext uri="{BB962C8B-B14F-4D97-AF65-F5344CB8AC3E}">
        <p14:creationId xmlns:p14="http://schemas.microsoft.com/office/powerpoint/2010/main" val="3030426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co-variate constrained randomization to balance clinic sizes, proportion Medicaid, and stakeholders between conditions. Anticipated we would be working with about 151 clinicians and 40,000 youth.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conducted qualitative interviews with clinicians and leaders after the implementation year to understand how it went.  </a:t>
            </a:r>
          </a:p>
          <a:p>
            <a:endParaRPr lang="en-US" dirty="0">
              <a:cs typeface="Calibri"/>
            </a:endParaRPr>
          </a:p>
        </p:txBody>
      </p:sp>
      <p:sp>
        <p:nvSpPr>
          <p:cNvPr id="4" name="Slide Number Placeholder 3"/>
          <p:cNvSpPr>
            <a:spLocks noGrp="1"/>
          </p:cNvSpPr>
          <p:nvPr>
            <p:ph type="sldNum" sz="quarter" idx="5"/>
          </p:nvPr>
        </p:nvSpPr>
        <p:spPr/>
        <p:txBody>
          <a:bodyPr/>
          <a:lstStyle/>
          <a:p>
            <a:fld id="{5523E2B0-B04F-42D4-91A6-B41203010E81}" type="slidenum">
              <a:rPr lang="en-US" smtClean="0"/>
              <a:t>31</a:t>
            </a:fld>
            <a:endParaRPr lang="en-US" dirty="0"/>
          </a:p>
        </p:txBody>
      </p:sp>
    </p:spTree>
    <p:extLst>
      <p:ext uri="{BB962C8B-B14F-4D97-AF65-F5344CB8AC3E}">
        <p14:creationId xmlns:p14="http://schemas.microsoft.com/office/powerpoint/2010/main" val="2423750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used a parent survey to determine fidelity of S.A.F.E. Firearm delivery at well-visits (to see if clinician documentation matches parent reported delivery) and to assess changes in firearm storage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Impetus for why we used this method? This mixed outreach method allowed us to navigate resource constraints while achieving a high response rate in a large sample.</a:t>
            </a:r>
          </a:p>
          <a:p>
            <a:endParaRPr lang="en-US" dirty="0">
              <a:cs typeface="Calibri"/>
            </a:endParaRPr>
          </a:p>
          <a:p>
            <a:r>
              <a:rPr lang="en-US" dirty="0">
                <a:cs typeface="Calibri"/>
              </a:rPr>
              <a:t>We implemented a recruitment method that would allow us to reach our targeted N overall, and a higher response rate in a smaller sample.  We outreach to a new recruitment batch every 2 weeks via 3 rounds of calls, automated texts and emails, patient portal messages, and mailings.  The remaining patients are sent efficient automated outreach via RedCap.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We are working with a biostats team at University of Pennsylvania, Steve Marcus and Kristin Linn to use this innovative new approach. Since we oversampled parents for intensive outreach to ensure adequate representation in our survey response and saw a higher response rate in the intensive outreach group compared to the automated outreach group, we needed to adjust the results. At a high level, we will adjust for the different intensity of methods used for outreach among R/E minorities, with a GEE model using inverse probability weighting. The weights will be defined as the predicted value of response given outreach method and sampling criteria (e.g., race, clinic size) multiplied by the predicted probability of being selected for outreach given sampling criteria (e.g., race, ethnicity).</a:t>
            </a:r>
          </a:p>
          <a:p>
            <a:endParaRPr lang="en-US" dirty="0">
              <a:cs typeface="Calibri"/>
            </a:endParaRPr>
          </a:p>
        </p:txBody>
      </p:sp>
      <p:sp>
        <p:nvSpPr>
          <p:cNvPr id="4" name="Slide Number Placeholder 3"/>
          <p:cNvSpPr>
            <a:spLocks noGrp="1"/>
          </p:cNvSpPr>
          <p:nvPr>
            <p:ph type="sldNum" sz="quarter" idx="5"/>
          </p:nvPr>
        </p:nvSpPr>
        <p:spPr/>
        <p:txBody>
          <a:bodyPr/>
          <a:lstStyle/>
          <a:p>
            <a:fld id="{5523E2B0-B04F-42D4-91A6-B41203010E81}" type="slidenum">
              <a:rPr lang="en-US" smtClean="0"/>
              <a:t>33</a:t>
            </a:fld>
            <a:endParaRPr lang="en-US" dirty="0"/>
          </a:p>
        </p:txBody>
      </p:sp>
    </p:spTree>
    <p:extLst>
      <p:ext uri="{BB962C8B-B14F-4D97-AF65-F5344CB8AC3E}">
        <p14:creationId xmlns:p14="http://schemas.microsoft.com/office/powerpoint/2010/main" val="3145389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34</a:t>
            </a:fld>
            <a:endParaRPr lang="en-US"/>
          </a:p>
        </p:txBody>
      </p:sp>
    </p:spTree>
    <p:extLst>
      <p:ext uri="{BB962C8B-B14F-4D97-AF65-F5344CB8AC3E}">
        <p14:creationId xmlns:p14="http://schemas.microsoft.com/office/powerpoint/2010/main" val="1555428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How to explain this: After adjusting for clustering within clinic and covariates included in the model, those in Nudge+ were approximately 2.2 times more likely to receive the intervention than those in Nudge</a:t>
            </a:r>
          </a:p>
          <a:p>
            <a:pPr marL="742950" marR="0" lvl="1" indent="-285750" algn="l">
              <a:spcBef>
                <a:spcPts val="0"/>
              </a:spcBef>
              <a:spcAft>
                <a:spcPts val="0"/>
              </a:spcAft>
              <a:buFont typeface="Courier New" panose="02070309020205020404" pitchFamily="49" charset="0"/>
              <a:buChar char="o"/>
            </a:pPr>
            <a:r>
              <a:rPr lang="en-US" sz="1100" b="0" i="0" u="none" strike="noStrike" dirty="0">
                <a:solidFill>
                  <a:srgbClr val="212121"/>
                </a:solidFill>
                <a:effectLst/>
                <a:latin typeface="Calibri" panose="020F0502020204030204" pitchFamily="34" charset="0"/>
              </a:rPr>
              <a:t>The more </a:t>
            </a:r>
            <a:r>
              <a:rPr lang="en-US" sz="1100" b="1" i="0" u="none" strike="noStrike" dirty="0">
                <a:solidFill>
                  <a:srgbClr val="212121"/>
                </a:solidFill>
                <a:effectLst/>
                <a:latin typeface="Calibri" panose="020F0502020204030204" pitchFamily="34" charset="0"/>
              </a:rPr>
              <a:t>rigorous</a:t>
            </a:r>
            <a:r>
              <a:rPr lang="en-US" sz="1100" b="0" i="0" u="none" strike="noStrike" dirty="0">
                <a:solidFill>
                  <a:srgbClr val="212121"/>
                </a:solidFill>
                <a:effectLst/>
                <a:latin typeface="Calibri" panose="020F0502020204030204" pitchFamily="34" charset="0"/>
              </a:rPr>
              <a:t> model-based result is the </a:t>
            </a:r>
            <a:r>
              <a:rPr lang="en-US" sz="1100" b="1" i="0" u="none" strike="noStrike" dirty="0">
                <a:solidFill>
                  <a:srgbClr val="212121"/>
                </a:solidFill>
                <a:effectLst/>
                <a:latin typeface="Calibri" panose="020F0502020204030204" pitchFamily="34" charset="0"/>
              </a:rPr>
              <a:t>risk ratio of 2.2</a:t>
            </a:r>
            <a:r>
              <a:rPr lang="en-US" sz="1100" b="0" i="0" u="none" strike="noStrike" dirty="0">
                <a:solidFill>
                  <a:srgbClr val="212121"/>
                </a:solidFill>
                <a:effectLst/>
                <a:latin typeface="Calibri" panose="020F0502020204030204" pitchFamily="34" charset="0"/>
              </a:rPr>
              <a:t>; i.e., the RR are outputs of the GEE model</a:t>
            </a:r>
          </a:p>
          <a:p>
            <a:pPr marL="742950" marR="0" lvl="1" indent="-285750" algn="l">
              <a:spcBef>
                <a:spcPts val="0"/>
              </a:spcBef>
              <a:spcAft>
                <a:spcPts val="800"/>
              </a:spcAft>
              <a:buFont typeface="Courier New" panose="02070309020205020404" pitchFamily="49" charset="0"/>
              <a:buChar char="o"/>
            </a:pPr>
            <a:r>
              <a:rPr lang="en-US" sz="1100" b="0" i="0" u="none" strike="noStrike" dirty="0">
                <a:solidFill>
                  <a:srgbClr val="212121"/>
                </a:solidFill>
                <a:effectLst/>
                <a:latin typeface="Calibri" panose="020F0502020204030204" pitchFamily="34" charset="0"/>
              </a:rPr>
              <a:t>Caveat for the %s for each arm: The %s for reach/counseling in each arm are raw %s and not accounting for clustering (i.e., raw numbers of total yeses divided by total eligible in the entire dataset)</a:t>
            </a:r>
          </a:p>
          <a:p>
            <a:endParaRPr lang="en-US" dirty="0"/>
          </a:p>
        </p:txBody>
      </p:sp>
      <p:sp>
        <p:nvSpPr>
          <p:cNvPr id="4" name="Slide Number Placeholder 3"/>
          <p:cNvSpPr>
            <a:spLocks noGrp="1"/>
          </p:cNvSpPr>
          <p:nvPr>
            <p:ph type="sldNum" sz="quarter" idx="5"/>
          </p:nvPr>
        </p:nvSpPr>
        <p:spPr/>
        <p:txBody>
          <a:bodyPr/>
          <a:lstStyle/>
          <a:p>
            <a:fld id="{9B4268D0-D846-4CC7-A751-38572F5FCDB9}" type="slidenum">
              <a:rPr lang="en-US" smtClean="0"/>
              <a:t>36</a:t>
            </a:fld>
            <a:endParaRPr lang="en-US"/>
          </a:p>
        </p:txBody>
      </p:sp>
    </p:spTree>
    <p:extLst>
      <p:ext uri="{BB962C8B-B14F-4D97-AF65-F5344CB8AC3E}">
        <p14:creationId xmlns:p14="http://schemas.microsoft.com/office/powerpoint/2010/main" val="2404879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 changed their behavior.  24% changed among those who did not. Our survey response rate was about 36%, so we may have representation issues. Among survey respondents who </a:t>
            </a:r>
          </a:p>
          <a:p>
            <a:r>
              <a:rPr lang="en-US" dirty="0"/>
              <a:t>This doesn’t look at parents who took locks that gave them away to family members, just those who said they had firearms and weren’t storing safely to start. </a:t>
            </a:r>
          </a:p>
        </p:txBody>
      </p:sp>
      <p:sp>
        <p:nvSpPr>
          <p:cNvPr id="4" name="Slide Number Placeholder 3"/>
          <p:cNvSpPr>
            <a:spLocks noGrp="1"/>
          </p:cNvSpPr>
          <p:nvPr>
            <p:ph type="sldNum" sz="quarter" idx="5"/>
          </p:nvPr>
        </p:nvSpPr>
        <p:spPr/>
        <p:txBody>
          <a:bodyPr/>
          <a:lstStyle/>
          <a:p>
            <a:fld id="{5523E2B0-B04F-42D4-91A6-B41203010E81}" type="slidenum">
              <a:rPr lang="en-US" smtClean="0"/>
              <a:t>37</a:t>
            </a:fld>
            <a:endParaRPr lang="en-US"/>
          </a:p>
        </p:txBody>
      </p:sp>
    </p:spTree>
    <p:extLst>
      <p:ext uri="{BB962C8B-B14F-4D97-AF65-F5344CB8AC3E}">
        <p14:creationId xmlns:p14="http://schemas.microsoft.com/office/powerpoint/2010/main" val="343144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 you know a little bit more about me as a human being and my current life context.  </a:t>
            </a:r>
          </a:p>
        </p:txBody>
      </p:sp>
      <p:sp>
        <p:nvSpPr>
          <p:cNvPr id="4" name="Slide Number Placeholder 3"/>
          <p:cNvSpPr>
            <a:spLocks noGrp="1"/>
          </p:cNvSpPr>
          <p:nvPr>
            <p:ph type="sldNum" sz="quarter" idx="5"/>
          </p:nvPr>
        </p:nvSpPr>
        <p:spPr/>
        <p:txBody>
          <a:bodyPr/>
          <a:lstStyle/>
          <a:p>
            <a:fld id="{5523E2B0-B04F-42D4-91A6-B41203010E81}" type="slidenum">
              <a:rPr lang="en-US" smtClean="0"/>
              <a:t>3</a:t>
            </a:fld>
            <a:endParaRPr lang="en-US"/>
          </a:p>
        </p:txBody>
      </p:sp>
    </p:spTree>
    <p:extLst>
      <p:ext uri="{BB962C8B-B14F-4D97-AF65-F5344CB8AC3E}">
        <p14:creationId xmlns:p14="http://schemas.microsoft.com/office/powerpoint/2010/main" val="108749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40</a:t>
            </a:fld>
            <a:endParaRPr lang="en-US"/>
          </a:p>
        </p:txBody>
      </p:sp>
    </p:spTree>
    <p:extLst>
      <p:ext uri="{BB962C8B-B14F-4D97-AF65-F5344CB8AC3E}">
        <p14:creationId xmlns:p14="http://schemas.microsoft.com/office/powerpoint/2010/main" val="2702858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p:txBody>
      </p:sp>
      <p:sp>
        <p:nvSpPr>
          <p:cNvPr id="4" name="Slide Number Placeholder 3"/>
          <p:cNvSpPr>
            <a:spLocks noGrp="1"/>
          </p:cNvSpPr>
          <p:nvPr>
            <p:ph type="sldNum" sz="quarter" idx="5"/>
          </p:nvPr>
        </p:nvSpPr>
        <p:spPr/>
        <p:txBody>
          <a:bodyPr/>
          <a:lstStyle/>
          <a:p>
            <a:fld id="{5523E2B0-B04F-42D4-91A6-B41203010E81}" type="slidenum">
              <a:rPr lang="en-US" smtClean="0"/>
              <a:t>43</a:t>
            </a:fld>
            <a:endParaRPr lang="en-US" dirty="0"/>
          </a:p>
        </p:txBody>
      </p:sp>
    </p:spTree>
    <p:extLst>
      <p:ext uri="{BB962C8B-B14F-4D97-AF65-F5344CB8AC3E}">
        <p14:creationId xmlns:p14="http://schemas.microsoft.com/office/powerpoint/2010/main" val="237174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will talk about what we know and then what we don’t know and research that is underway. </a:t>
            </a:r>
          </a:p>
        </p:txBody>
      </p:sp>
      <p:sp>
        <p:nvSpPr>
          <p:cNvPr id="4" name="Slide Number Placeholder 3"/>
          <p:cNvSpPr>
            <a:spLocks noGrp="1"/>
          </p:cNvSpPr>
          <p:nvPr>
            <p:ph type="sldNum" sz="quarter" idx="5"/>
          </p:nvPr>
        </p:nvSpPr>
        <p:spPr/>
        <p:txBody>
          <a:bodyPr/>
          <a:lstStyle/>
          <a:p>
            <a:fld id="{5523E2B0-B04F-42D4-91A6-B41203010E81}" type="slidenum">
              <a:rPr lang="en-US" smtClean="0"/>
              <a:t>4</a:t>
            </a:fld>
            <a:endParaRPr lang="en-US"/>
          </a:p>
        </p:txBody>
      </p:sp>
    </p:spTree>
    <p:extLst>
      <p:ext uri="{BB962C8B-B14F-4D97-AF65-F5344CB8AC3E}">
        <p14:creationId xmlns:p14="http://schemas.microsoft.com/office/powerpoint/2010/main" val="180356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number of firearm deaths has risen, the rise follows the population growth, such that the rate overall has remained steady in recent years.  With exception of a 30% increase in gun homicide in 2020, awaiting the final death information from all states to see if this trend continued in 2021 or was more of a pandemic and social unrest effect from 2020.  </a:t>
            </a:r>
          </a:p>
          <a:p>
            <a:endParaRPr lang="en-US" dirty="0"/>
          </a:p>
          <a:p>
            <a:r>
              <a:rPr lang="en-US" dirty="0"/>
              <a:t>A note about data on firearm injuries.  </a:t>
            </a:r>
          </a:p>
          <a:p>
            <a:r>
              <a:rPr lang="en-US" dirty="0"/>
              <a:t>A lot of organizations have pro gun-control or a pro gun-rights bias, so it is important to always consider the source of any statistic that you see on firearm injuries.  </a:t>
            </a:r>
          </a:p>
        </p:txBody>
      </p:sp>
      <p:sp>
        <p:nvSpPr>
          <p:cNvPr id="4" name="Slide Number Placeholder 3"/>
          <p:cNvSpPr>
            <a:spLocks noGrp="1"/>
          </p:cNvSpPr>
          <p:nvPr>
            <p:ph type="sldNum" sz="quarter" idx="5"/>
          </p:nvPr>
        </p:nvSpPr>
        <p:spPr/>
        <p:txBody>
          <a:bodyPr/>
          <a:lstStyle/>
          <a:p>
            <a:fld id="{5523E2B0-B04F-42D4-91A6-B41203010E81}" type="slidenum">
              <a:rPr lang="en-US" smtClean="0"/>
              <a:t>6</a:t>
            </a:fld>
            <a:endParaRPr lang="en-US"/>
          </a:p>
        </p:txBody>
      </p:sp>
    </p:spTree>
    <p:extLst>
      <p:ext uri="{BB962C8B-B14F-4D97-AF65-F5344CB8AC3E}">
        <p14:creationId xmlns:p14="http://schemas.microsoft.com/office/powerpoint/2010/main" val="380580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20300"/>
                </a:solidFill>
                <a:effectLst/>
                <a:latin typeface="Poppins" panose="00000500000000000000" pitchFamily="2" charset="0"/>
              </a:rPr>
              <a:t>The </a:t>
            </a:r>
            <a:r>
              <a:rPr lang="en-US" b="1" i="0" dirty="0">
                <a:solidFill>
                  <a:srgbClr val="020300"/>
                </a:solidFill>
                <a:effectLst/>
                <a:latin typeface="Poppins" panose="00000500000000000000" pitchFamily="2" charset="0"/>
              </a:rPr>
              <a:t>Colorado Firearm Injury Prevention Survey (COFIPS)</a:t>
            </a:r>
            <a:r>
              <a:rPr lang="en-US" b="0" i="0" dirty="0">
                <a:solidFill>
                  <a:srgbClr val="020300"/>
                </a:solidFill>
                <a:effectLst/>
                <a:latin typeface="Poppins" panose="00000500000000000000" pitchFamily="2" charset="0"/>
              </a:rPr>
              <a:t> is an anonymous, online questionnaire that provides comprehensive, Colorado-specific data and insight into the impact and prevention of firearm-involved harms in our state. </a:t>
            </a:r>
          </a:p>
          <a:p>
            <a:endParaRPr lang="en-US" b="0" i="0" dirty="0">
              <a:solidFill>
                <a:srgbClr val="020300"/>
              </a:solidFill>
              <a:effectLst/>
              <a:latin typeface="Poppins" panose="00000500000000000000" pitchFamily="2" charset="0"/>
            </a:endParaRPr>
          </a:p>
          <a:p>
            <a:r>
              <a:rPr lang="en-US" b="0" i="0" dirty="0">
                <a:solidFill>
                  <a:srgbClr val="020300"/>
                </a:solidFill>
                <a:effectLst/>
                <a:latin typeface="Poppins" panose="00000500000000000000" pitchFamily="2" charset="0"/>
              </a:rPr>
              <a:t>Contact – Erin Kelly – on your faculty here. </a:t>
            </a:r>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7</a:t>
            </a:fld>
            <a:endParaRPr lang="en-US"/>
          </a:p>
        </p:txBody>
      </p:sp>
    </p:spTree>
    <p:extLst>
      <p:ext uri="{BB962C8B-B14F-4D97-AF65-F5344CB8AC3E}">
        <p14:creationId xmlns:p14="http://schemas.microsoft.com/office/powerpoint/2010/main" val="247626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of children live in a home with a firearm, and of those 60% are storing them in the safest possible way – locked and unloaded. </a:t>
            </a:r>
          </a:p>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9</a:t>
            </a:fld>
            <a:endParaRPr lang="en-US"/>
          </a:p>
        </p:txBody>
      </p:sp>
    </p:spTree>
    <p:extLst>
      <p:ext uri="{BB962C8B-B14F-4D97-AF65-F5344CB8AC3E}">
        <p14:creationId xmlns:p14="http://schemas.microsoft.com/office/powerpoint/2010/main" val="144166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2A795-6F94-4A96-B820-B9038480D048}" type="slidenum">
              <a:rPr lang="en-US" smtClean="0"/>
              <a:t>10</a:t>
            </a:fld>
            <a:endParaRPr lang="en-US" dirty="0"/>
          </a:p>
        </p:txBody>
      </p:sp>
    </p:spTree>
    <p:extLst>
      <p:ext uri="{BB962C8B-B14F-4D97-AF65-F5344CB8AC3E}">
        <p14:creationId xmlns:p14="http://schemas.microsoft.com/office/powerpoint/2010/main" val="89114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E2B0-B04F-42D4-91A6-B41203010E81}" type="slidenum">
              <a:rPr lang="en-US" smtClean="0"/>
              <a:t>12</a:t>
            </a:fld>
            <a:endParaRPr lang="en-US"/>
          </a:p>
        </p:txBody>
      </p:sp>
    </p:spTree>
    <p:extLst>
      <p:ext uri="{BB962C8B-B14F-4D97-AF65-F5344CB8AC3E}">
        <p14:creationId xmlns:p14="http://schemas.microsoft.com/office/powerpoint/2010/main" val="355219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ank 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77E7-FE3A-4DE2-A173-89B25DB4621E}"/>
              </a:ext>
            </a:extLst>
          </p:cNvPr>
          <p:cNvSpPr>
            <a:spLocks noGrp="1"/>
          </p:cNvSpPr>
          <p:nvPr>
            <p:ph type="ctrTitle"/>
          </p:nvPr>
        </p:nvSpPr>
        <p:spPr>
          <a:xfrm>
            <a:off x="1524000" y="1122363"/>
            <a:ext cx="9144000" cy="2387600"/>
          </a:xfrm>
        </p:spPr>
        <p:txBody>
          <a:bodyPr anchor="b"/>
          <a:lstStyle>
            <a:lvl1pPr algn="ctr">
              <a:defRPr sz="6000" b="1">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34CAB6A-1883-4171-AC04-4BC4DE866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8284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25" name="Picture 24" descr="Picture of adults and children facing a blackboard">
            <a:extLst>
              <a:ext uri="{FF2B5EF4-FFF2-40B4-BE49-F238E27FC236}">
                <a16:creationId xmlns:a16="http://schemas.microsoft.com/office/drawing/2014/main" id="{80331564-3DC5-4336-B8C5-979618F3B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320800"/>
          </a:xfrm>
          <a:prstGeom prst="rect">
            <a:avLst/>
          </a:prstGeom>
        </p:spPr>
      </p:pic>
      <p:sp>
        <p:nvSpPr>
          <p:cNvPr id="16" name="AutoShape 22">
            <a:extLst>
              <a:ext uri="{FF2B5EF4-FFF2-40B4-BE49-F238E27FC236}">
                <a16:creationId xmlns:a16="http://schemas.microsoft.com/office/drawing/2014/main" id="{13EFAC77-4030-4DFC-ADB7-A2AAD410D2E6}"/>
              </a:ext>
              <a:ext uri="{C183D7F6-B498-43B3-948B-1728B52AA6E4}">
                <adec:decorative xmlns:adec="http://schemas.microsoft.com/office/drawing/2017/decorative" val="1"/>
              </a:ext>
            </a:extLst>
          </p:cNvPr>
          <p:cNvSpPr/>
          <p:nvPr userDrawn="1"/>
        </p:nvSpPr>
        <p:spPr>
          <a:xfrm>
            <a:off x="0" y="6356350"/>
            <a:ext cx="12192000" cy="501651"/>
          </a:xfrm>
          <a:prstGeom prst="rect">
            <a:avLst/>
          </a:prstGeom>
          <a:solidFill>
            <a:srgbClr val="1A4789"/>
          </a:solidFill>
        </p:spPr>
      </p:sp>
      <p:pic>
        <p:nvPicPr>
          <p:cNvPr id="2" name="Picture 1">
            <a:extLst>
              <a:ext uri="{FF2B5EF4-FFF2-40B4-BE49-F238E27FC236}">
                <a16:creationId xmlns:a16="http://schemas.microsoft.com/office/drawing/2014/main" id="{348BE8C3-19EF-492F-87FE-904477CCBAF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056"/>
            <a:ext cx="12192000" cy="1320800"/>
          </a:xfrm>
          <a:prstGeom prst="rect">
            <a:avLst/>
          </a:prstGeom>
        </p:spPr>
      </p:pic>
      <p:pic>
        <p:nvPicPr>
          <p:cNvPr id="12" name="Picture 11" descr="Kaiser Permanente Institute for Health Research Logo">
            <a:extLst>
              <a:ext uri="{FF2B5EF4-FFF2-40B4-BE49-F238E27FC236}">
                <a16:creationId xmlns:a16="http://schemas.microsoft.com/office/drawing/2014/main" id="{27FD735B-2657-40E3-9DB0-79CD66A277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5083" y="384048"/>
            <a:ext cx="2581833" cy="548640"/>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hasCustomPrompt="1"/>
          </p:nvPr>
        </p:nvSpPr>
        <p:spPr>
          <a:xfrm>
            <a:off x="502987" y="4397760"/>
            <a:ext cx="2197683" cy="467347"/>
          </a:xfrm>
        </p:spPr>
        <p:txBody>
          <a:bodyPr anchor="ctr">
            <a:normAutofit/>
          </a:bodyPr>
          <a:lstStyle>
            <a:lvl1pPr marL="0" indent="0">
              <a:buNone/>
              <a:defRPr sz="1800" b="0">
                <a:solidFill>
                  <a:schemeClr val="accent1"/>
                </a:solidFill>
              </a:defRPr>
            </a:lvl1pPr>
          </a:lstStyle>
          <a:p>
            <a:pPr lvl="0"/>
            <a:r>
              <a:rPr lang="en-US"/>
              <a:t>Enter Date</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19129" y="1388290"/>
            <a:ext cx="11478132" cy="789615"/>
          </a:xfrm>
        </p:spPr>
        <p:txBody>
          <a:bodyPr/>
          <a:lstStyle>
            <a:lvl1pPr algn="ctr">
              <a:defRPr b="1">
                <a:solidFill>
                  <a:schemeClr val="accent1">
                    <a:lumMod val="75000"/>
                  </a:schemeClr>
                </a:solidFill>
              </a:defRPr>
            </a:lvl1pPr>
          </a:lstStyle>
          <a:p>
            <a:r>
              <a:rPr lang="en-US"/>
              <a:t>Title Area</a:t>
            </a:r>
          </a:p>
        </p:txBody>
      </p:sp>
      <p:sp>
        <p:nvSpPr>
          <p:cNvPr id="11" name="Text Placeholder 4">
            <a:extLst>
              <a:ext uri="{FF2B5EF4-FFF2-40B4-BE49-F238E27FC236}">
                <a16:creationId xmlns:a16="http://schemas.microsoft.com/office/drawing/2014/main" id="{51D77AB2-75CD-456F-8DEC-9805E5512CAA}"/>
              </a:ext>
            </a:extLst>
          </p:cNvPr>
          <p:cNvSpPr>
            <a:spLocks noGrp="1"/>
          </p:cNvSpPr>
          <p:nvPr>
            <p:ph type="body" sz="quarter" idx="18" hasCustomPrompt="1"/>
          </p:nvPr>
        </p:nvSpPr>
        <p:spPr>
          <a:xfrm>
            <a:off x="502987" y="4873142"/>
            <a:ext cx="2197683" cy="613617"/>
          </a:xfrm>
        </p:spPr>
        <p:txBody>
          <a:bodyPr anchor="ctr">
            <a:normAutofit/>
          </a:bodyPr>
          <a:lstStyle>
            <a:lvl1pPr marL="0" indent="0">
              <a:buNone/>
              <a:defRPr sz="1600" b="1">
                <a:solidFill>
                  <a:schemeClr val="accent1"/>
                </a:solidFill>
              </a:defRPr>
            </a:lvl1pPr>
          </a:lstStyle>
          <a:p>
            <a:pPr lvl="0"/>
            <a:r>
              <a:rPr lang="en-US"/>
              <a:t>Title</a:t>
            </a:r>
          </a:p>
        </p:txBody>
      </p:sp>
      <p:cxnSp>
        <p:nvCxnSpPr>
          <p:cNvPr id="4" name="Straight Connector 3">
            <a:extLst>
              <a:ext uri="{FF2B5EF4-FFF2-40B4-BE49-F238E27FC236}">
                <a16:creationId xmlns:a16="http://schemas.microsoft.com/office/drawing/2014/main" id="{599984D6-3BDC-462C-829F-F0360B8CC4C3}"/>
              </a:ext>
              <a:ext uri="{C183D7F6-B498-43B3-948B-1728B52AA6E4}">
                <adec:decorative xmlns:adec="http://schemas.microsoft.com/office/drawing/2017/decorative" val="1"/>
              </a:ext>
            </a:extLst>
          </p:cNvPr>
          <p:cNvCxnSpPr/>
          <p:nvPr userDrawn="1"/>
        </p:nvCxnSpPr>
        <p:spPr>
          <a:xfrm>
            <a:off x="332868" y="4287121"/>
            <a:ext cx="11478132" cy="0"/>
          </a:xfrm>
          <a:prstGeom prst="line">
            <a:avLst/>
          </a:prstGeom>
          <a:ln w="34925">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9EEA3147-FF47-4B77-8314-1556F4D6651A}"/>
              </a:ext>
            </a:extLst>
          </p:cNvPr>
          <p:cNvSpPr>
            <a:spLocks noGrp="1"/>
          </p:cNvSpPr>
          <p:nvPr>
            <p:ph type="body" sz="quarter" idx="19" hasCustomPrompt="1"/>
          </p:nvPr>
        </p:nvSpPr>
        <p:spPr>
          <a:xfrm>
            <a:off x="502987" y="5500302"/>
            <a:ext cx="2197682" cy="726971"/>
          </a:xfrm>
        </p:spPr>
        <p:txBody>
          <a:bodyPr>
            <a:normAutofit/>
          </a:bodyPr>
          <a:lstStyle>
            <a:lvl1pPr marL="0" indent="0">
              <a:buNone/>
              <a:defRPr sz="1400">
                <a:solidFill>
                  <a:schemeClr val="tx1"/>
                </a:solidFill>
              </a:defRPr>
            </a:lvl1pPr>
          </a:lstStyle>
          <a:p>
            <a:pPr lvl="0"/>
            <a:r>
              <a:rPr lang="en-US"/>
              <a:t>Short description</a:t>
            </a:r>
          </a:p>
        </p:txBody>
      </p:sp>
      <p:sp>
        <p:nvSpPr>
          <p:cNvPr id="29" name="Text Placeholder 13">
            <a:extLst>
              <a:ext uri="{FF2B5EF4-FFF2-40B4-BE49-F238E27FC236}">
                <a16:creationId xmlns:a16="http://schemas.microsoft.com/office/drawing/2014/main" id="{D18C2B99-7851-46BE-AE26-BA608AE287EB}"/>
              </a:ext>
            </a:extLst>
          </p:cNvPr>
          <p:cNvSpPr>
            <a:spLocks noGrp="1"/>
          </p:cNvSpPr>
          <p:nvPr>
            <p:ph type="body" sz="quarter" idx="20" hasCustomPrompt="1"/>
          </p:nvPr>
        </p:nvSpPr>
        <p:spPr>
          <a:xfrm>
            <a:off x="2607400" y="2368763"/>
            <a:ext cx="2197683" cy="467347"/>
          </a:xfrm>
        </p:spPr>
        <p:txBody>
          <a:bodyPr anchor="ctr">
            <a:normAutofit/>
          </a:bodyPr>
          <a:lstStyle>
            <a:lvl1pPr marL="0" indent="0">
              <a:buNone/>
              <a:defRPr sz="1800" b="0">
                <a:solidFill>
                  <a:schemeClr val="accent1"/>
                </a:solidFill>
              </a:defRPr>
            </a:lvl1pPr>
          </a:lstStyle>
          <a:p>
            <a:pPr lvl="0"/>
            <a:r>
              <a:rPr lang="en-US"/>
              <a:t>Enter Date</a:t>
            </a:r>
          </a:p>
        </p:txBody>
      </p:sp>
      <p:sp>
        <p:nvSpPr>
          <p:cNvPr id="30" name="Text Placeholder 4">
            <a:extLst>
              <a:ext uri="{FF2B5EF4-FFF2-40B4-BE49-F238E27FC236}">
                <a16:creationId xmlns:a16="http://schemas.microsoft.com/office/drawing/2014/main" id="{DE4379DD-A5DB-4542-B121-20A2F88CB977}"/>
              </a:ext>
            </a:extLst>
          </p:cNvPr>
          <p:cNvSpPr>
            <a:spLocks noGrp="1"/>
          </p:cNvSpPr>
          <p:nvPr>
            <p:ph type="body" sz="quarter" idx="21" hasCustomPrompt="1"/>
          </p:nvPr>
        </p:nvSpPr>
        <p:spPr>
          <a:xfrm>
            <a:off x="2607399" y="2851019"/>
            <a:ext cx="2197683" cy="613617"/>
          </a:xfrm>
        </p:spPr>
        <p:txBody>
          <a:bodyPr anchor="ctr">
            <a:normAutofit/>
          </a:bodyPr>
          <a:lstStyle>
            <a:lvl1pPr marL="0" indent="0">
              <a:buNone/>
              <a:defRPr sz="1600" b="1">
                <a:solidFill>
                  <a:schemeClr val="accent1"/>
                </a:solidFill>
              </a:defRPr>
            </a:lvl1pPr>
          </a:lstStyle>
          <a:p>
            <a:pPr lvl="0"/>
            <a:r>
              <a:rPr lang="en-US"/>
              <a:t>Title</a:t>
            </a:r>
          </a:p>
        </p:txBody>
      </p:sp>
      <p:sp>
        <p:nvSpPr>
          <p:cNvPr id="31" name="Text Placeholder 4">
            <a:extLst>
              <a:ext uri="{FF2B5EF4-FFF2-40B4-BE49-F238E27FC236}">
                <a16:creationId xmlns:a16="http://schemas.microsoft.com/office/drawing/2014/main" id="{3CCD8223-36DC-4F8D-A247-AE79EED7F797}"/>
              </a:ext>
            </a:extLst>
          </p:cNvPr>
          <p:cNvSpPr>
            <a:spLocks noGrp="1"/>
          </p:cNvSpPr>
          <p:nvPr>
            <p:ph type="body" sz="quarter" idx="22" hasCustomPrompt="1"/>
          </p:nvPr>
        </p:nvSpPr>
        <p:spPr>
          <a:xfrm>
            <a:off x="2607399" y="3475089"/>
            <a:ext cx="2197682" cy="726971"/>
          </a:xfrm>
        </p:spPr>
        <p:txBody>
          <a:bodyPr>
            <a:normAutofit/>
          </a:bodyPr>
          <a:lstStyle>
            <a:lvl1pPr marL="0" indent="0">
              <a:buNone/>
              <a:defRPr sz="1400">
                <a:solidFill>
                  <a:schemeClr val="tx1"/>
                </a:solidFill>
              </a:defRPr>
            </a:lvl1pPr>
          </a:lstStyle>
          <a:p>
            <a:pPr lvl="0"/>
            <a:r>
              <a:rPr lang="en-US"/>
              <a:t>Short description</a:t>
            </a:r>
          </a:p>
        </p:txBody>
      </p:sp>
      <p:sp>
        <p:nvSpPr>
          <p:cNvPr id="32" name="Text Placeholder 13">
            <a:extLst>
              <a:ext uri="{FF2B5EF4-FFF2-40B4-BE49-F238E27FC236}">
                <a16:creationId xmlns:a16="http://schemas.microsoft.com/office/drawing/2014/main" id="{1F4C8336-13A9-4A88-ACCE-DBC835396F37}"/>
              </a:ext>
            </a:extLst>
          </p:cNvPr>
          <p:cNvSpPr>
            <a:spLocks noGrp="1"/>
          </p:cNvSpPr>
          <p:nvPr>
            <p:ph type="body" sz="quarter" idx="23" hasCustomPrompt="1"/>
          </p:nvPr>
        </p:nvSpPr>
        <p:spPr>
          <a:xfrm>
            <a:off x="5034965" y="4403984"/>
            <a:ext cx="2197683" cy="467347"/>
          </a:xfrm>
        </p:spPr>
        <p:txBody>
          <a:bodyPr anchor="ctr">
            <a:normAutofit/>
          </a:bodyPr>
          <a:lstStyle>
            <a:lvl1pPr marL="0" indent="0">
              <a:buNone/>
              <a:defRPr sz="1800" b="0">
                <a:solidFill>
                  <a:schemeClr val="accent1"/>
                </a:solidFill>
              </a:defRPr>
            </a:lvl1pPr>
          </a:lstStyle>
          <a:p>
            <a:pPr lvl="0"/>
            <a:r>
              <a:rPr lang="en-US"/>
              <a:t>Enter Date</a:t>
            </a:r>
          </a:p>
        </p:txBody>
      </p:sp>
      <p:sp>
        <p:nvSpPr>
          <p:cNvPr id="33" name="Text Placeholder 4">
            <a:extLst>
              <a:ext uri="{FF2B5EF4-FFF2-40B4-BE49-F238E27FC236}">
                <a16:creationId xmlns:a16="http://schemas.microsoft.com/office/drawing/2014/main" id="{B53D88C7-2721-4CE7-A089-AFF8D84A23F1}"/>
              </a:ext>
            </a:extLst>
          </p:cNvPr>
          <p:cNvSpPr>
            <a:spLocks noGrp="1"/>
          </p:cNvSpPr>
          <p:nvPr>
            <p:ph type="body" sz="quarter" idx="24" hasCustomPrompt="1"/>
          </p:nvPr>
        </p:nvSpPr>
        <p:spPr>
          <a:xfrm>
            <a:off x="5034964" y="4897238"/>
            <a:ext cx="2197683" cy="613617"/>
          </a:xfrm>
        </p:spPr>
        <p:txBody>
          <a:bodyPr anchor="ctr">
            <a:normAutofit/>
          </a:bodyPr>
          <a:lstStyle>
            <a:lvl1pPr marL="0" indent="0">
              <a:buNone/>
              <a:defRPr sz="1600" b="1">
                <a:solidFill>
                  <a:schemeClr val="accent1"/>
                </a:solidFill>
              </a:defRPr>
            </a:lvl1pPr>
          </a:lstStyle>
          <a:p>
            <a:pPr lvl="0"/>
            <a:r>
              <a:rPr lang="en-US"/>
              <a:t>Title</a:t>
            </a:r>
          </a:p>
        </p:txBody>
      </p:sp>
      <p:sp>
        <p:nvSpPr>
          <p:cNvPr id="34" name="Text Placeholder 4">
            <a:extLst>
              <a:ext uri="{FF2B5EF4-FFF2-40B4-BE49-F238E27FC236}">
                <a16:creationId xmlns:a16="http://schemas.microsoft.com/office/drawing/2014/main" id="{052F9461-C060-4CCD-9D11-2C46E79D481B}"/>
              </a:ext>
            </a:extLst>
          </p:cNvPr>
          <p:cNvSpPr>
            <a:spLocks noGrp="1"/>
          </p:cNvSpPr>
          <p:nvPr>
            <p:ph type="body" sz="quarter" idx="25" hasCustomPrompt="1"/>
          </p:nvPr>
        </p:nvSpPr>
        <p:spPr>
          <a:xfrm>
            <a:off x="5034965" y="5536762"/>
            <a:ext cx="2197682" cy="726971"/>
          </a:xfrm>
        </p:spPr>
        <p:txBody>
          <a:bodyPr>
            <a:normAutofit/>
          </a:bodyPr>
          <a:lstStyle>
            <a:lvl1pPr marL="0" indent="0">
              <a:buNone/>
              <a:defRPr sz="1400">
                <a:solidFill>
                  <a:schemeClr val="tx1"/>
                </a:solidFill>
              </a:defRPr>
            </a:lvl1pPr>
          </a:lstStyle>
          <a:p>
            <a:pPr lvl="0"/>
            <a:r>
              <a:rPr lang="en-US"/>
              <a:t>Short description</a:t>
            </a:r>
          </a:p>
        </p:txBody>
      </p:sp>
      <p:sp>
        <p:nvSpPr>
          <p:cNvPr id="35" name="Text Placeholder 13">
            <a:extLst>
              <a:ext uri="{FF2B5EF4-FFF2-40B4-BE49-F238E27FC236}">
                <a16:creationId xmlns:a16="http://schemas.microsoft.com/office/drawing/2014/main" id="{17CD30BA-130A-48C3-906F-3E6A1197A123}"/>
              </a:ext>
            </a:extLst>
          </p:cNvPr>
          <p:cNvSpPr>
            <a:spLocks noGrp="1"/>
          </p:cNvSpPr>
          <p:nvPr>
            <p:ph type="body" sz="quarter" idx="26" hasCustomPrompt="1"/>
          </p:nvPr>
        </p:nvSpPr>
        <p:spPr>
          <a:xfrm>
            <a:off x="8015625" y="2364863"/>
            <a:ext cx="2197683" cy="467347"/>
          </a:xfrm>
        </p:spPr>
        <p:txBody>
          <a:bodyPr anchor="ctr">
            <a:normAutofit/>
          </a:bodyPr>
          <a:lstStyle>
            <a:lvl1pPr marL="0" indent="0">
              <a:buNone/>
              <a:defRPr sz="1800" b="0">
                <a:solidFill>
                  <a:schemeClr val="accent1"/>
                </a:solidFill>
              </a:defRPr>
            </a:lvl1pPr>
          </a:lstStyle>
          <a:p>
            <a:pPr lvl="0"/>
            <a:r>
              <a:rPr lang="en-US"/>
              <a:t>Enter Date</a:t>
            </a:r>
          </a:p>
        </p:txBody>
      </p:sp>
      <p:sp>
        <p:nvSpPr>
          <p:cNvPr id="36" name="Text Placeholder 4">
            <a:extLst>
              <a:ext uri="{FF2B5EF4-FFF2-40B4-BE49-F238E27FC236}">
                <a16:creationId xmlns:a16="http://schemas.microsoft.com/office/drawing/2014/main" id="{CE11D997-F2FF-4449-88D3-4CA32937621C}"/>
              </a:ext>
            </a:extLst>
          </p:cNvPr>
          <p:cNvSpPr>
            <a:spLocks noGrp="1"/>
          </p:cNvSpPr>
          <p:nvPr>
            <p:ph type="body" sz="quarter" idx="27" hasCustomPrompt="1"/>
          </p:nvPr>
        </p:nvSpPr>
        <p:spPr>
          <a:xfrm>
            <a:off x="8015624" y="2861472"/>
            <a:ext cx="2197683" cy="613617"/>
          </a:xfrm>
        </p:spPr>
        <p:txBody>
          <a:bodyPr anchor="ctr">
            <a:normAutofit/>
          </a:bodyPr>
          <a:lstStyle>
            <a:lvl1pPr marL="0" indent="0">
              <a:buNone/>
              <a:defRPr sz="1600" b="1">
                <a:solidFill>
                  <a:schemeClr val="accent1"/>
                </a:solidFill>
              </a:defRPr>
            </a:lvl1pPr>
          </a:lstStyle>
          <a:p>
            <a:pPr lvl="0"/>
            <a:r>
              <a:rPr lang="en-US"/>
              <a:t>Title</a:t>
            </a:r>
          </a:p>
        </p:txBody>
      </p:sp>
      <p:sp>
        <p:nvSpPr>
          <p:cNvPr id="37" name="Text Placeholder 4">
            <a:extLst>
              <a:ext uri="{FF2B5EF4-FFF2-40B4-BE49-F238E27FC236}">
                <a16:creationId xmlns:a16="http://schemas.microsoft.com/office/drawing/2014/main" id="{A2A90D83-FE02-4E73-A458-6DCED20006D1}"/>
              </a:ext>
            </a:extLst>
          </p:cNvPr>
          <p:cNvSpPr>
            <a:spLocks noGrp="1"/>
          </p:cNvSpPr>
          <p:nvPr>
            <p:ph type="body" sz="quarter" idx="28" hasCustomPrompt="1"/>
          </p:nvPr>
        </p:nvSpPr>
        <p:spPr>
          <a:xfrm>
            <a:off x="8015624" y="3507752"/>
            <a:ext cx="2197682" cy="726971"/>
          </a:xfrm>
        </p:spPr>
        <p:txBody>
          <a:bodyPr>
            <a:normAutofit/>
          </a:bodyPr>
          <a:lstStyle>
            <a:lvl1pPr marL="0" indent="0">
              <a:buNone/>
              <a:defRPr sz="1400">
                <a:solidFill>
                  <a:schemeClr val="tx1"/>
                </a:solidFill>
              </a:defRPr>
            </a:lvl1pPr>
          </a:lstStyle>
          <a:p>
            <a:pPr lvl="0"/>
            <a:r>
              <a:rPr lang="en-US"/>
              <a:t>Short description</a:t>
            </a:r>
          </a:p>
        </p:txBody>
      </p:sp>
      <p:sp>
        <p:nvSpPr>
          <p:cNvPr id="26" name="Text Placeholder 20">
            <a:extLst>
              <a:ext uri="{FF2B5EF4-FFF2-40B4-BE49-F238E27FC236}">
                <a16:creationId xmlns:a16="http://schemas.microsoft.com/office/drawing/2014/main" id="{0756DDEE-1945-4628-87A2-1F535228C7DA}"/>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spTree>
    <p:extLst>
      <p:ext uri="{BB962C8B-B14F-4D97-AF65-F5344CB8AC3E}">
        <p14:creationId xmlns:p14="http://schemas.microsoft.com/office/powerpoint/2010/main" val="12988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lowbar_title and bullet poin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6C92-7EDA-4D99-B026-E5CD3FB9D7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p:nvPr>
        </p:nvSpPr>
        <p:spPr>
          <a:xfrm>
            <a:off x="332868" y="2085181"/>
            <a:ext cx="11384211" cy="398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756873"/>
            <a:ext cx="11384211" cy="1203014"/>
          </a:xfrm>
        </p:spPr>
        <p:txBody>
          <a:bodyPr/>
          <a:lstStyle>
            <a:lvl1pPr>
              <a:defRPr b="1">
                <a:solidFill>
                  <a:schemeClr val="accent1">
                    <a:lumMod val="75000"/>
                  </a:schemeClr>
                </a:solidFill>
              </a:defRPr>
            </a:lvl1pPr>
          </a:lstStyle>
          <a:p>
            <a:r>
              <a:rPr lang="en-US"/>
              <a:t>Title Area</a:t>
            </a:r>
          </a:p>
        </p:txBody>
      </p:sp>
      <p:sp>
        <p:nvSpPr>
          <p:cNvPr id="10" name="Text Placeholder 20">
            <a:extLst>
              <a:ext uri="{FF2B5EF4-FFF2-40B4-BE49-F238E27FC236}">
                <a16:creationId xmlns:a16="http://schemas.microsoft.com/office/drawing/2014/main" id="{DA4000D5-94E7-4B80-B225-1857848874E3}"/>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9" name="Picture 8" descr="Kaiser Permanente Institute for Health Research Logo">
            <a:extLst>
              <a:ext uri="{FF2B5EF4-FFF2-40B4-BE49-F238E27FC236}">
                <a16:creationId xmlns:a16="http://schemas.microsoft.com/office/drawing/2014/main" id="{2F4EC807-2B3C-44C0-B9F7-C6FC011606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81649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lowbar_title/subheadings/bulletpoints">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5CA57A0-AFE3-4886-B582-999D90E007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hasCustomPrompt="1"/>
          </p:nvPr>
        </p:nvSpPr>
        <p:spPr>
          <a:xfrm>
            <a:off x="332868" y="2764256"/>
            <a:ext cx="11020931" cy="634185"/>
          </a:xfrm>
        </p:spPr>
        <p:txBody>
          <a:bodyPr>
            <a:normAutofit/>
          </a:bodyPr>
          <a:lstStyle>
            <a:lvl1pPr>
              <a:defRPr sz="1800"/>
            </a:lvl1pPr>
          </a:lstStyle>
          <a:p>
            <a:pPr lvl="0"/>
            <a:r>
              <a:rPr lang="en-US"/>
              <a:t>Enter bullet point here</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1141351"/>
            <a:ext cx="11020931" cy="877980"/>
          </a:xfrm>
        </p:spPr>
        <p:txBody>
          <a:bodyPr/>
          <a:lstStyle>
            <a:lvl1pPr>
              <a:defRPr b="1">
                <a:solidFill>
                  <a:schemeClr val="accent1">
                    <a:lumMod val="75000"/>
                  </a:schemeClr>
                </a:solidFill>
              </a:defRPr>
            </a:lvl1pPr>
          </a:lstStyle>
          <a:p>
            <a:r>
              <a:rPr lang="en-US"/>
              <a:t>Title Area</a:t>
            </a:r>
          </a:p>
        </p:txBody>
      </p:sp>
      <p:sp>
        <p:nvSpPr>
          <p:cNvPr id="13" name="Text Placeholder 13">
            <a:extLst>
              <a:ext uri="{FF2B5EF4-FFF2-40B4-BE49-F238E27FC236}">
                <a16:creationId xmlns:a16="http://schemas.microsoft.com/office/drawing/2014/main" id="{18DCB119-630C-4D20-9EED-EED191E5132F}"/>
              </a:ext>
            </a:extLst>
          </p:cNvPr>
          <p:cNvSpPr>
            <a:spLocks noGrp="1"/>
          </p:cNvSpPr>
          <p:nvPr>
            <p:ph type="body" sz="quarter" idx="15" hasCustomPrompt="1"/>
          </p:nvPr>
        </p:nvSpPr>
        <p:spPr>
          <a:xfrm>
            <a:off x="332869" y="2217796"/>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20" name="Text Placeholder 13">
            <a:extLst>
              <a:ext uri="{FF2B5EF4-FFF2-40B4-BE49-F238E27FC236}">
                <a16:creationId xmlns:a16="http://schemas.microsoft.com/office/drawing/2014/main" id="{274DE173-4CDA-4777-BC78-E6A3FDACE091}"/>
              </a:ext>
            </a:extLst>
          </p:cNvPr>
          <p:cNvSpPr>
            <a:spLocks noGrp="1"/>
          </p:cNvSpPr>
          <p:nvPr>
            <p:ph type="body" sz="quarter" idx="18" hasCustomPrompt="1"/>
          </p:nvPr>
        </p:nvSpPr>
        <p:spPr>
          <a:xfrm>
            <a:off x="332868" y="4000742"/>
            <a:ext cx="11020931" cy="618389"/>
          </a:xfrm>
        </p:spPr>
        <p:txBody>
          <a:bodyPr>
            <a:normAutofit/>
          </a:bodyPr>
          <a:lstStyle>
            <a:lvl1pPr>
              <a:defRPr sz="1800"/>
            </a:lvl1pPr>
          </a:lstStyle>
          <a:p>
            <a:pPr lvl="0"/>
            <a:r>
              <a:rPr lang="en-US"/>
              <a:t>Enter bullet point here</a:t>
            </a:r>
          </a:p>
        </p:txBody>
      </p:sp>
      <p:sp>
        <p:nvSpPr>
          <p:cNvPr id="23" name="Text Placeholder 13">
            <a:extLst>
              <a:ext uri="{FF2B5EF4-FFF2-40B4-BE49-F238E27FC236}">
                <a16:creationId xmlns:a16="http://schemas.microsoft.com/office/drawing/2014/main" id="{437DE0ED-F4E7-4941-9202-CD0436DFE848}"/>
              </a:ext>
            </a:extLst>
          </p:cNvPr>
          <p:cNvSpPr>
            <a:spLocks noGrp="1"/>
          </p:cNvSpPr>
          <p:nvPr>
            <p:ph type="body" sz="quarter" idx="19" hasCustomPrompt="1"/>
          </p:nvPr>
        </p:nvSpPr>
        <p:spPr>
          <a:xfrm>
            <a:off x="332868" y="5224850"/>
            <a:ext cx="11020931" cy="618389"/>
          </a:xfrm>
        </p:spPr>
        <p:txBody>
          <a:bodyPr>
            <a:normAutofit/>
          </a:bodyPr>
          <a:lstStyle>
            <a:lvl1pPr>
              <a:defRPr sz="1800"/>
            </a:lvl1pPr>
          </a:lstStyle>
          <a:p>
            <a:pPr lvl="0"/>
            <a:r>
              <a:rPr lang="en-US"/>
              <a:t>Enter bullet point here</a:t>
            </a:r>
          </a:p>
        </p:txBody>
      </p:sp>
      <p:sp>
        <p:nvSpPr>
          <p:cNvPr id="24" name="Text Placeholder 13">
            <a:extLst>
              <a:ext uri="{FF2B5EF4-FFF2-40B4-BE49-F238E27FC236}">
                <a16:creationId xmlns:a16="http://schemas.microsoft.com/office/drawing/2014/main" id="{B51EEE4C-C0AF-4B40-ADE8-0A0EC01CAFB4}"/>
              </a:ext>
            </a:extLst>
          </p:cNvPr>
          <p:cNvSpPr>
            <a:spLocks noGrp="1"/>
          </p:cNvSpPr>
          <p:nvPr>
            <p:ph type="body" sz="quarter" idx="20" hasCustomPrompt="1"/>
          </p:nvPr>
        </p:nvSpPr>
        <p:spPr>
          <a:xfrm>
            <a:off x="332869" y="3437845"/>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25" name="Text Placeholder 13">
            <a:extLst>
              <a:ext uri="{FF2B5EF4-FFF2-40B4-BE49-F238E27FC236}">
                <a16:creationId xmlns:a16="http://schemas.microsoft.com/office/drawing/2014/main" id="{CB63C796-ABCD-426B-BDAD-EB15C107C8D3}"/>
              </a:ext>
            </a:extLst>
          </p:cNvPr>
          <p:cNvSpPr>
            <a:spLocks noGrp="1"/>
          </p:cNvSpPr>
          <p:nvPr>
            <p:ph type="body" sz="quarter" idx="21" hasCustomPrompt="1"/>
          </p:nvPr>
        </p:nvSpPr>
        <p:spPr>
          <a:xfrm>
            <a:off x="332869" y="4675144"/>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15" name="Text Placeholder 20">
            <a:extLst>
              <a:ext uri="{FF2B5EF4-FFF2-40B4-BE49-F238E27FC236}">
                <a16:creationId xmlns:a16="http://schemas.microsoft.com/office/drawing/2014/main" id="{675F7868-10E4-4753-95A6-C305E9C3242A}"/>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6" name="Picture 15" descr="Kaiser Permanente Institute for Health Research Logo">
            <a:extLst>
              <a:ext uri="{FF2B5EF4-FFF2-40B4-BE49-F238E27FC236}">
                <a16:creationId xmlns:a16="http://schemas.microsoft.com/office/drawing/2014/main" id="{B261FA8B-0DCD-4C99-A1A3-41834CDBFE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85912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lowbar_title/subheadings/sub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E086C48-E074-4209-AA34-84C8CF0E0C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hasCustomPrompt="1"/>
          </p:nvPr>
        </p:nvSpPr>
        <p:spPr>
          <a:xfrm>
            <a:off x="332867" y="2287509"/>
            <a:ext cx="5239765" cy="401244"/>
          </a:xfrm>
        </p:spPr>
        <p:txBody>
          <a:bodyPr>
            <a:normAutofit/>
          </a:bodyPr>
          <a:lstStyle>
            <a:lvl1pPr marL="0" indent="0">
              <a:buNone/>
              <a:defRPr sz="2400" b="0">
                <a:solidFill>
                  <a:schemeClr val="accent1"/>
                </a:solidFill>
              </a:defRPr>
            </a:lvl1pPr>
          </a:lstStyle>
          <a:p>
            <a:pPr lvl="0"/>
            <a:r>
              <a:rPr lang="en-US"/>
              <a:t>Subheading Title Area</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923503"/>
            <a:ext cx="11478128" cy="1114342"/>
          </a:xfrm>
        </p:spPr>
        <p:txBody>
          <a:bodyPr/>
          <a:lstStyle>
            <a:lvl1pPr>
              <a:defRPr b="1">
                <a:solidFill>
                  <a:schemeClr val="accent1">
                    <a:lumMod val="75000"/>
                  </a:schemeClr>
                </a:solidFill>
              </a:defRPr>
            </a:lvl1pPr>
          </a:lstStyle>
          <a:p>
            <a:r>
              <a:rPr lang="en-US"/>
              <a:t>Title Area</a:t>
            </a:r>
          </a:p>
        </p:txBody>
      </p:sp>
      <p:sp>
        <p:nvSpPr>
          <p:cNvPr id="11" name="Text Placeholder 4">
            <a:extLst>
              <a:ext uri="{FF2B5EF4-FFF2-40B4-BE49-F238E27FC236}">
                <a16:creationId xmlns:a16="http://schemas.microsoft.com/office/drawing/2014/main" id="{51D77AB2-75CD-456F-8DEC-9805E5512CAA}"/>
              </a:ext>
            </a:extLst>
          </p:cNvPr>
          <p:cNvSpPr>
            <a:spLocks noGrp="1"/>
          </p:cNvSpPr>
          <p:nvPr>
            <p:ph type="body" sz="quarter" idx="18"/>
          </p:nvPr>
        </p:nvSpPr>
        <p:spPr>
          <a:xfrm>
            <a:off x="332866" y="2705322"/>
            <a:ext cx="5239764" cy="1034702"/>
          </a:xfrm>
        </p:spPr>
        <p:txBody>
          <a:bodyPr>
            <a:normAutofit/>
          </a:bodyPr>
          <a:lstStyle>
            <a:lvl1pPr marL="0" indent="0">
              <a:buNone/>
              <a:defRPr sz="1800"/>
            </a:lvl1pPr>
          </a:lstStyle>
          <a:p>
            <a:pPr lvl="0"/>
            <a:endParaRPr lang="en-US"/>
          </a:p>
        </p:txBody>
      </p:sp>
      <p:sp>
        <p:nvSpPr>
          <p:cNvPr id="20" name="Text Placeholder 4">
            <a:extLst>
              <a:ext uri="{FF2B5EF4-FFF2-40B4-BE49-F238E27FC236}">
                <a16:creationId xmlns:a16="http://schemas.microsoft.com/office/drawing/2014/main" id="{619A10B7-216F-4F0B-BEA3-0DEC032DAC28}"/>
              </a:ext>
            </a:extLst>
          </p:cNvPr>
          <p:cNvSpPr>
            <a:spLocks noGrp="1"/>
          </p:cNvSpPr>
          <p:nvPr>
            <p:ph type="body" sz="quarter" idx="22"/>
          </p:nvPr>
        </p:nvSpPr>
        <p:spPr>
          <a:xfrm>
            <a:off x="6571233" y="2705322"/>
            <a:ext cx="5239763" cy="1034702"/>
          </a:xfrm>
        </p:spPr>
        <p:txBody>
          <a:bodyPr>
            <a:normAutofit/>
          </a:bodyPr>
          <a:lstStyle>
            <a:lvl1pPr marL="0" indent="0">
              <a:buNone/>
              <a:defRPr sz="1800"/>
            </a:lvl1pPr>
          </a:lstStyle>
          <a:p>
            <a:pPr lvl="0"/>
            <a:endParaRPr lang="en-US"/>
          </a:p>
        </p:txBody>
      </p:sp>
      <p:sp>
        <p:nvSpPr>
          <p:cNvPr id="23" name="Text Placeholder 13">
            <a:extLst>
              <a:ext uri="{FF2B5EF4-FFF2-40B4-BE49-F238E27FC236}">
                <a16:creationId xmlns:a16="http://schemas.microsoft.com/office/drawing/2014/main" id="{784F8A94-8145-461E-B26B-4A9871785884}"/>
              </a:ext>
            </a:extLst>
          </p:cNvPr>
          <p:cNvSpPr>
            <a:spLocks noGrp="1"/>
          </p:cNvSpPr>
          <p:nvPr>
            <p:ph type="body" sz="quarter" idx="23" hasCustomPrompt="1"/>
          </p:nvPr>
        </p:nvSpPr>
        <p:spPr>
          <a:xfrm>
            <a:off x="332866" y="4026710"/>
            <a:ext cx="5239763" cy="501651"/>
          </a:xfrm>
        </p:spPr>
        <p:txBody>
          <a:bodyPr>
            <a:normAutofit/>
          </a:bodyPr>
          <a:lstStyle>
            <a:lvl1pPr marL="0" indent="0">
              <a:buNone/>
              <a:defRPr sz="2400" b="0">
                <a:solidFill>
                  <a:schemeClr val="accent1"/>
                </a:solidFill>
              </a:defRPr>
            </a:lvl1pPr>
          </a:lstStyle>
          <a:p>
            <a:pPr lvl="0"/>
            <a:r>
              <a:rPr lang="en-US"/>
              <a:t>Subheading Title Area</a:t>
            </a:r>
          </a:p>
        </p:txBody>
      </p:sp>
      <p:sp>
        <p:nvSpPr>
          <p:cNvPr id="25" name="Text Placeholder 13">
            <a:extLst>
              <a:ext uri="{FF2B5EF4-FFF2-40B4-BE49-F238E27FC236}">
                <a16:creationId xmlns:a16="http://schemas.microsoft.com/office/drawing/2014/main" id="{C8107B3E-71DB-46CF-8E6E-5782A55D747E}"/>
              </a:ext>
            </a:extLst>
          </p:cNvPr>
          <p:cNvSpPr>
            <a:spLocks noGrp="1"/>
          </p:cNvSpPr>
          <p:nvPr>
            <p:ph type="body" sz="quarter" idx="25" hasCustomPrompt="1"/>
          </p:nvPr>
        </p:nvSpPr>
        <p:spPr>
          <a:xfrm>
            <a:off x="6571233" y="2287509"/>
            <a:ext cx="5239765" cy="401244"/>
          </a:xfrm>
        </p:spPr>
        <p:txBody>
          <a:bodyPr>
            <a:normAutofit/>
          </a:bodyPr>
          <a:lstStyle>
            <a:lvl1pPr marL="0" indent="0">
              <a:buNone/>
              <a:defRPr sz="2400" b="0">
                <a:solidFill>
                  <a:schemeClr val="accent1"/>
                </a:solidFill>
              </a:defRPr>
            </a:lvl1pPr>
          </a:lstStyle>
          <a:p>
            <a:pPr lvl="0"/>
            <a:r>
              <a:rPr lang="en-US"/>
              <a:t>Subheading Title Area</a:t>
            </a:r>
          </a:p>
        </p:txBody>
      </p:sp>
      <p:sp>
        <p:nvSpPr>
          <p:cNvPr id="26" name="Text Placeholder 13">
            <a:extLst>
              <a:ext uri="{FF2B5EF4-FFF2-40B4-BE49-F238E27FC236}">
                <a16:creationId xmlns:a16="http://schemas.microsoft.com/office/drawing/2014/main" id="{83FC3463-A9F1-4C6A-8189-82B150C6D67E}"/>
              </a:ext>
            </a:extLst>
          </p:cNvPr>
          <p:cNvSpPr>
            <a:spLocks noGrp="1"/>
          </p:cNvSpPr>
          <p:nvPr>
            <p:ph type="body" sz="quarter" idx="26" hasCustomPrompt="1"/>
          </p:nvPr>
        </p:nvSpPr>
        <p:spPr>
          <a:xfrm>
            <a:off x="6595300" y="3986390"/>
            <a:ext cx="5239763" cy="501651"/>
          </a:xfrm>
        </p:spPr>
        <p:txBody>
          <a:bodyPr>
            <a:normAutofit/>
          </a:bodyPr>
          <a:lstStyle>
            <a:lvl1pPr marL="0" indent="0">
              <a:buNone/>
              <a:defRPr sz="2400" b="0">
                <a:solidFill>
                  <a:schemeClr val="accent1"/>
                </a:solidFill>
              </a:defRPr>
            </a:lvl1pPr>
          </a:lstStyle>
          <a:p>
            <a:pPr lvl="0"/>
            <a:r>
              <a:rPr lang="en-US"/>
              <a:t>Subheading Title Area</a:t>
            </a:r>
          </a:p>
        </p:txBody>
      </p:sp>
      <p:sp>
        <p:nvSpPr>
          <p:cNvPr id="27" name="Text Placeholder 4">
            <a:extLst>
              <a:ext uri="{FF2B5EF4-FFF2-40B4-BE49-F238E27FC236}">
                <a16:creationId xmlns:a16="http://schemas.microsoft.com/office/drawing/2014/main" id="{16F603C4-E1D4-4458-9FE5-2746D3DA3C8E}"/>
              </a:ext>
            </a:extLst>
          </p:cNvPr>
          <p:cNvSpPr>
            <a:spLocks noGrp="1"/>
          </p:cNvSpPr>
          <p:nvPr>
            <p:ph type="body" sz="quarter" idx="27"/>
          </p:nvPr>
        </p:nvSpPr>
        <p:spPr>
          <a:xfrm>
            <a:off x="332866" y="4543120"/>
            <a:ext cx="5239764" cy="1034702"/>
          </a:xfrm>
        </p:spPr>
        <p:txBody>
          <a:bodyPr>
            <a:normAutofit/>
          </a:bodyPr>
          <a:lstStyle>
            <a:lvl1pPr marL="0" indent="0">
              <a:buNone/>
              <a:defRPr sz="1800"/>
            </a:lvl1pPr>
          </a:lstStyle>
          <a:p>
            <a:pPr lvl="0"/>
            <a:endParaRPr lang="en-US"/>
          </a:p>
        </p:txBody>
      </p:sp>
      <p:sp>
        <p:nvSpPr>
          <p:cNvPr id="28" name="Text Placeholder 4">
            <a:extLst>
              <a:ext uri="{FF2B5EF4-FFF2-40B4-BE49-F238E27FC236}">
                <a16:creationId xmlns:a16="http://schemas.microsoft.com/office/drawing/2014/main" id="{D8108952-FF16-446C-8617-054E3103B884}"/>
              </a:ext>
            </a:extLst>
          </p:cNvPr>
          <p:cNvSpPr>
            <a:spLocks noGrp="1"/>
          </p:cNvSpPr>
          <p:nvPr>
            <p:ph type="body" sz="quarter" idx="28"/>
          </p:nvPr>
        </p:nvSpPr>
        <p:spPr>
          <a:xfrm>
            <a:off x="6595299" y="4512495"/>
            <a:ext cx="5239764" cy="1098774"/>
          </a:xfrm>
        </p:spPr>
        <p:txBody>
          <a:bodyPr>
            <a:normAutofit/>
          </a:bodyPr>
          <a:lstStyle>
            <a:lvl1pPr marL="0" indent="0">
              <a:buNone/>
              <a:defRPr sz="1800"/>
            </a:lvl1pPr>
          </a:lstStyle>
          <a:p>
            <a:pPr lvl="0"/>
            <a:endParaRPr lang="en-US"/>
          </a:p>
        </p:txBody>
      </p:sp>
      <p:sp>
        <p:nvSpPr>
          <p:cNvPr id="16" name="Text Placeholder 20">
            <a:extLst>
              <a:ext uri="{FF2B5EF4-FFF2-40B4-BE49-F238E27FC236}">
                <a16:creationId xmlns:a16="http://schemas.microsoft.com/office/drawing/2014/main" id="{EAE3547E-6E44-4E6C-B557-9FCEB645A61D}"/>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8" name="Picture 17" descr="Kaiser Permanente Institute for Health Research Logo">
            <a:extLst>
              <a:ext uri="{FF2B5EF4-FFF2-40B4-BE49-F238E27FC236}">
                <a16:creationId xmlns:a16="http://schemas.microsoft.com/office/drawing/2014/main" id="{50B126C9-86FB-4901-859F-7D183A3677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59578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lowbar_title/subheadings/subtext/char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6C92-7EDA-4D99-B026-E5CD3FB9D7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hasCustomPrompt="1"/>
          </p:nvPr>
        </p:nvSpPr>
        <p:spPr>
          <a:xfrm>
            <a:off x="5803616" y="2142493"/>
            <a:ext cx="5955911" cy="629061"/>
          </a:xfrm>
        </p:spPr>
        <p:txBody>
          <a:bodyPr anchor="ctr">
            <a:normAutofit/>
          </a:bodyPr>
          <a:lstStyle>
            <a:lvl1pPr marL="0" indent="0">
              <a:buNone/>
              <a:defRPr sz="2400">
                <a:solidFill>
                  <a:schemeClr val="accent1"/>
                </a:solidFill>
              </a:defRPr>
            </a:lvl1pPr>
          </a:lstStyle>
          <a:p>
            <a:pPr lvl="0"/>
            <a:r>
              <a:rPr lang="en-US"/>
              <a:t>Heading</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0995" y="852377"/>
            <a:ext cx="11428532" cy="1071970"/>
          </a:xfrm>
        </p:spPr>
        <p:txBody>
          <a:bodyPr/>
          <a:lstStyle>
            <a:lvl1pPr>
              <a:defRPr b="1">
                <a:solidFill>
                  <a:schemeClr val="accent1">
                    <a:lumMod val="75000"/>
                  </a:schemeClr>
                </a:solidFill>
              </a:defRPr>
            </a:lvl1pPr>
          </a:lstStyle>
          <a:p>
            <a:r>
              <a:rPr lang="en-US"/>
              <a:t>Title Area</a:t>
            </a:r>
          </a:p>
        </p:txBody>
      </p:sp>
      <p:sp>
        <p:nvSpPr>
          <p:cNvPr id="20" name="Text Placeholder 13">
            <a:extLst>
              <a:ext uri="{FF2B5EF4-FFF2-40B4-BE49-F238E27FC236}">
                <a16:creationId xmlns:a16="http://schemas.microsoft.com/office/drawing/2014/main" id="{56D0E999-A0D4-40A8-9CAE-3E5A7B68E8CF}"/>
              </a:ext>
            </a:extLst>
          </p:cNvPr>
          <p:cNvSpPr>
            <a:spLocks noGrp="1"/>
          </p:cNvSpPr>
          <p:nvPr>
            <p:ph type="body" sz="quarter" idx="15" hasCustomPrompt="1"/>
          </p:nvPr>
        </p:nvSpPr>
        <p:spPr>
          <a:xfrm>
            <a:off x="5819397" y="4326184"/>
            <a:ext cx="5955911" cy="629061"/>
          </a:xfrm>
        </p:spPr>
        <p:txBody>
          <a:bodyPr anchor="ctr">
            <a:normAutofit/>
          </a:bodyPr>
          <a:lstStyle>
            <a:lvl1pPr marL="0" indent="0">
              <a:buNone/>
              <a:defRPr sz="2400">
                <a:solidFill>
                  <a:schemeClr val="accent1"/>
                </a:solidFill>
              </a:defRPr>
            </a:lvl1pPr>
          </a:lstStyle>
          <a:p>
            <a:pPr lvl="0"/>
            <a:r>
              <a:rPr lang="en-US"/>
              <a:t>Heading</a:t>
            </a:r>
          </a:p>
        </p:txBody>
      </p:sp>
      <p:sp>
        <p:nvSpPr>
          <p:cNvPr id="24" name="Text Placeholder 4">
            <a:extLst>
              <a:ext uri="{FF2B5EF4-FFF2-40B4-BE49-F238E27FC236}">
                <a16:creationId xmlns:a16="http://schemas.microsoft.com/office/drawing/2014/main" id="{5047C607-2B44-43DA-B4F6-7479C8E26856}"/>
              </a:ext>
            </a:extLst>
          </p:cNvPr>
          <p:cNvSpPr>
            <a:spLocks noGrp="1"/>
          </p:cNvSpPr>
          <p:nvPr>
            <p:ph type="body" sz="quarter" idx="18"/>
          </p:nvPr>
        </p:nvSpPr>
        <p:spPr>
          <a:xfrm>
            <a:off x="5822183" y="4978723"/>
            <a:ext cx="5953125" cy="1034702"/>
          </a:xfrm>
        </p:spPr>
        <p:txBody>
          <a:bodyPr>
            <a:normAutofit/>
          </a:bodyPr>
          <a:lstStyle>
            <a:lvl1pPr marL="0" indent="0">
              <a:buNone/>
              <a:defRPr sz="1800"/>
            </a:lvl1pPr>
          </a:lstStyle>
          <a:p>
            <a:pPr lvl="0"/>
            <a:endParaRPr lang="en-US"/>
          </a:p>
        </p:txBody>
      </p:sp>
      <p:sp>
        <p:nvSpPr>
          <p:cNvPr id="4" name="Content Placeholder 3">
            <a:extLst>
              <a:ext uri="{FF2B5EF4-FFF2-40B4-BE49-F238E27FC236}">
                <a16:creationId xmlns:a16="http://schemas.microsoft.com/office/drawing/2014/main" id="{C884825C-3666-4B7E-8C72-2FFDAD08FDD4}"/>
              </a:ext>
            </a:extLst>
          </p:cNvPr>
          <p:cNvSpPr>
            <a:spLocks noGrp="1"/>
          </p:cNvSpPr>
          <p:nvPr>
            <p:ph sz="quarter" idx="20" hasCustomPrompt="1"/>
          </p:nvPr>
        </p:nvSpPr>
        <p:spPr>
          <a:xfrm>
            <a:off x="332185" y="2171125"/>
            <a:ext cx="4697413" cy="3960545"/>
          </a:xfrm>
        </p:spPr>
        <p:txBody>
          <a:bodyPr/>
          <a:lstStyle>
            <a:lvl1pPr marL="0" indent="0">
              <a:buNone/>
              <a:defRPr/>
            </a:lvl1pPr>
          </a:lstStyle>
          <a:p>
            <a:pPr lvl="0"/>
            <a:r>
              <a:rPr lang="en-US"/>
              <a:t>Insert Chart/Table/Image</a:t>
            </a:r>
          </a:p>
        </p:txBody>
      </p:sp>
      <p:sp>
        <p:nvSpPr>
          <p:cNvPr id="26" name="Text Placeholder 4">
            <a:extLst>
              <a:ext uri="{FF2B5EF4-FFF2-40B4-BE49-F238E27FC236}">
                <a16:creationId xmlns:a16="http://schemas.microsoft.com/office/drawing/2014/main" id="{58894018-4DB7-4BE3-9833-97E6E07FCDD9}"/>
              </a:ext>
            </a:extLst>
          </p:cNvPr>
          <p:cNvSpPr>
            <a:spLocks noGrp="1"/>
          </p:cNvSpPr>
          <p:nvPr>
            <p:ph type="body" sz="quarter" idx="21"/>
          </p:nvPr>
        </p:nvSpPr>
        <p:spPr>
          <a:xfrm>
            <a:off x="5806402" y="2795032"/>
            <a:ext cx="5953125" cy="1034702"/>
          </a:xfrm>
        </p:spPr>
        <p:txBody>
          <a:bodyPr>
            <a:normAutofit/>
          </a:bodyPr>
          <a:lstStyle>
            <a:lvl1pPr marL="0" indent="0">
              <a:buNone/>
              <a:defRPr sz="1800"/>
            </a:lvl1pPr>
          </a:lstStyle>
          <a:p>
            <a:pPr lvl="0"/>
            <a:endParaRPr lang="en-US"/>
          </a:p>
        </p:txBody>
      </p:sp>
      <p:sp>
        <p:nvSpPr>
          <p:cNvPr id="13" name="Text Placeholder 20">
            <a:extLst>
              <a:ext uri="{FF2B5EF4-FFF2-40B4-BE49-F238E27FC236}">
                <a16:creationId xmlns:a16="http://schemas.microsoft.com/office/drawing/2014/main" id="{6E7E2576-37EE-4084-8441-77825643C786}"/>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5" name="Picture 14" descr="Kaiser Permanente Institute for Health Research Logo">
            <a:extLst>
              <a:ext uri="{FF2B5EF4-FFF2-40B4-BE49-F238E27FC236}">
                <a16:creationId xmlns:a16="http://schemas.microsoft.com/office/drawing/2014/main" id="{7063D8EA-B3F3-4301-B0A8-1DA6C747CF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412863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lowbar_title/subheadings/bulletpoints/char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6C92-7EDA-4D99-B026-E5CD3FB9D7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hasCustomPrompt="1"/>
          </p:nvPr>
        </p:nvSpPr>
        <p:spPr>
          <a:xfrm>
            <a:off x="5803616" y="2142493"/>
            <a:ext cx="5955911" cy="629061"/>
          </a:xfrm>
        </p:spPr>
        <p:txBody>
          <a:bodyPr anchor="ctr">
            <a:normAutofit/>
          </a:bodyPr>
          <a:lstStyle>
            <a:lvl1pPr marL="0" indent="0">
              <a:buNone/>
              <a:defRPr sz="2400">
                <a:solidFill>
                  <a:schemeClr val="accent1"/>
                </a:solidFill>
              </a:defRPr>
            </a:lvl1pPr>
          </a:lstStyle>
          <a:p>
            <a:pPr lvl="0"/>
            <a:r>
              <a:rPr lang="en-US"/>
              <a:t>Heading</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0995" y="865706"/>
            <a:ext cx="11428532" cy="1148045"/>
          </a:xfrm>
        </p:spPr>
        <p:txBody>
          <a:bodyPr/>
          <a:lstStyle>
            <a:lvl1pPr>
              <a:defRPr b="1">
                <a:solidFill>
                  <a:schemeClr val="accent1">
                    <a:lumMod val="75000"/>
                  </a:schemeClr>
                </a:solidFill>
              </a:defRPr>
            </a:lvl1pPr>
          </a:lstStyle>
          <a:p>
            <a:r>
              <a:rPr lang="en-US"/>
              <a:t>Title Area</a:t>
            </a:r>
          </a:p>
        </p:txBody>
      </p:sp>
      <p:sp>
        <p:nvSpPr>
          <p:cNvPr id="20" name="Text Placeholder 13">
            <a:extLst>
              <a:ext uri="{FF2B5EF4-FFF2-40B4-BE49-F238E27FC236}">
                <a16:creationId xmlns:a16="http://schemas.microsoft.com/office/drawing/2014/main" id="{56D0E999-A0D4-40A8-9CAE-3E5A7B68E8CF}"/>
              </a:ext>
            </a:extLst>
          </p:cNvPr>
          <p:cNvSpPr>
            <a:spLocks noGrp="1"/>
          </p:cNvSpPr>
          <p:nvPr>
            <p:ph type="body" sz="quarter" idx="15" hasCustomPrompt="1"/>
          </p:nvPr>
        </p:nvSpPr>
        <p:spPr>
          <a:xfrm>
            <a:off x="5819397" y="4295082"/>
            <a:ext cx="5955911" cy="629061"/>
          </a:xfrm>
        </p:spPr>
        <p:txBody>
          <a:bodyPr anchor="ctr">
            <a:normAutofit/>
          </a:bodyPr>
          <a:lstStyle>
            <a:lvl1pPr marL="0" indent="0">
              <a:buNone/>
              <a:defRPr sz="2400">
                <a:solidFill>
                  <a:schemeClr val="accent1"/>
                </a:solidFill>
              </a:defRPr>
            </a:lvl1pPr>
          </a:lstStyle>
          <a:p>
            <a:pPr lvl="0"/>
            <a:r>
              <a:rPr lang="en-US"/>
              <a:t>Heading</a:t>
            </a:r>
          </a:p>
        </p:txBody>
      </p:sp>
      <p:sp>
        <p:nvSpPr>
          <p:cNvPr id="4" name="Content Placeholder 3">
            <a:extLst>
              <a:ext uri="{FF2B5EF4-FFF2-40B4-BE49-F238E27FC236}">
                <a16:creationId xmlns:a16="http://schemas.microsoft.com/office/drawing/2014/main" id="{C884825C-3666-4B7E-8C72-2FFDAD08FDD4}"/>
              </a:ext>
            </a:extLst>
          </p:cNvPr>
          <p:cNvSpPr>
            <a:spLocks noGrp="1"/>
          </p:cNvSpPr>
          <p:nvPr>
            <p:ph sz="quarter" idx="20" hasCustomPrompt="1"/>
          </p:nvPr>
        </p:nvSpPr>
        <p:spPr>
          <a:xfrm>
            <a:off x="332185" y="2171125"/>
            <a:ext cx="4697413" cy="3960545"/>
          </a:xfrm>
        </p:spPr>
        <p:txBody>
          <a:bodyPr/>
          <a:lstStyle>
            <a:lvl1pPr marL="0" indent="0">
              <a:buNone/>
              <a:defRPr/>
            </a:lvl1pPr>
          </a:lstStyle>
          <a:p>
            <a:pPr lvl="0"/>
            <a:r>
              <a:rPr lang="en-US"/>
              <a:t>Insert Chart/Table/Image</a:t>
            </a:r>
          </a:p>
        </p:txBody>
      </p:sp>
      <p:sp>
        <p:nvSpPr>
          <p:cNvPr id="15" name="Text Placeholder 3">
            <a:extLst>
              <a:ext uri="{FF2B5EF4-FFF2-40B4-BE49-F238E27FC236}">
                <a16:creationId xmlns:a16="http://schemas.microsoft.com/office/drawing/2014/main" id="{B5774D44-C98E-44E5-BBA2-416F62203069}"/>
              </a:ext>
            </a:extLst>
          </p:cNvPr>
          <p:cNvSpPr>
            <a:spLocks noGrp="1"/>
          </p:cNvSpPr>
          <p:nvPr>
            <p:ph type="body" sz="quarter" idx="17" hasCustomPrompt="1"/>
          </p:nvPr>
        </p:nvSpPr>
        <p:spPr>
          <a:xfrm>
            <a:off x="5803616" y="2771961"/>
            <a:ext cx="5953125" cy="1137582"/>
          </a:xfrm>
        </p:spPr>
        <p:txBody>
          <a:bodyPr>
            <a:normAutofit/>
          </a:bodyPr>
          <a:lstStyle>
            <a:lvl1pPr>
              <a:defRPr sz="2000"/>
            </a:lvl1pPr>
          </a:lstStyle>
          <a:p>
            <a:pPr lvl="0"/>
            <a:r>
              <a:rPr lang="en-US"/>
              <a:t>Click to add bullet points</a:t>
            </a:r>
          </a:p>
        </p:txBody>
      </p:sp>
      <p:sp>
        <p:nvSpPr>
          <p:cNvPr id="23" name="Text Placeholder 3">
            <a:extLst>
              <a:ext uri="{FF2B5EF4-FFF2-40B4-BE49-F238E27FC236}">
                <a16:creationId xmlns:a16="http://schemas.microsoft.com/office/drawing/2014/main" id="{29D4E1CC-F9D5-4B68-89F4-624E2FCEA24E}"/>
              </a:ext>
            </a:extLst>
          </p:cNvPr>
          <p:cNvSpPr>
            <a:spLocks noGrp="1"/>
          </p:cNvSpPr>
          <p:nvPr>
            <p:ph type="body" sz="quarter" idx="21" hasCustomPrompt="1"/>
          </p:nvPr>
        </p:nvSpPr>
        <p:spPr>
          <a:xfrm>
            <a:off x="5822183" y="4927913"/>
            <a:ext cx="5953125" cy="1137582"/>
          </a:xfrm>
        </p:spPr>
        <p:txBody>
          <a:bodyPr>
            <a:normAutofit/>
          </a:bodyPr>
          <a:lstStyle>
            <a:lvl1pPr>
              <a:defRPr sz="2000"/>
            </a:lvl1pPr>
          </a:lstStyle>
          <a:p>
            <a:pPr lvl="0"/>
            <a:r>
              <a:rPr lang="en-US"/>
              <a:t>Click to add bullet points</a:t>
            </a:r>
          </a:p>
        </p:txBody>
      </p:sp>
      <p:sp>
        <p:nvSpPr>
          <p:cNvPr id="13" name="Text Placeholder 20">
            <a:extLst>
              <a:ext uri="{FF2B5EF4-FFF2-40B4-BE49-F238E27FC236}">
                <a16:creationId xmlns:a16="http://schemas.microsoft.com/office/drawing/2014/main" id="{FBC91372-6548-4444-819C-742A2105F97E}"/>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21" name="Picture 20" descr="Kaiser Permanente Institute for Health Research Logo">
            <a:extLst>
              <a:ext uri="{FF2B5EF4-FFF2-40B4-BE49-F238E27FC236}">
                <a16:creationId xmlns:a16="http://schemas.microsoft.com/office/drawing/2014/main" id="{9F931EAB-6C25-4FA0-B058-0D382D96BD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14573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lowbar_title/bulletpoints/char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6C92-7EDA-4D99-B026-E5CD3FB9D7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829726"/>
            <a:ext cx="11020931" cy="1148449"/>
          </a:xfrm>
        </p:spPr>
        <p:txBody>
          <a:bodyPr/>
          <a:lstStyle>
            <a:lvl1pPr>
              <a:defRPr b="1">
                <a:solidFill>
                  <a:schemeClr val="accent1">
                    <a:lumMod val="75000"/>
                  </a:schemeClr>
                </a:solidFill>
              </a:defRPr>
            </a:lvl1pPr>
          </a:lstStyle>
          <a:p>
            <a:r>
              <a:rPr lang="en-US"/>
              <a:t>Title Area</a:t>
            </a:r>
          </a:p>
        </p:txBody>
      </p:sp>
      <p:sp>
        <p:nvSpPr>
          <p:cNvPr id="9" name="Content Placeholder 2">
            <a:extLst>
              <a:ext uri="{FF2B5EF4-FFF2-40B4-BE49-F238E27FC236}">
                <a16:creationId xmlns:a16="http://schemas.microsoft.com/office/drawing/2014/main" id="{F2A602FC-4CEC-4407-BA59-64CC54D55A69}"/>
              </a:ext>
            </a:extLst>
          </p:cNvPr>
          <p:cNvSpPr>
            <a:spLocks noGrp="1"/>
          </p:cNvSpPr>
          <p:nvPr>
            <p:ph idx="1" hasCustomPrompt="1"/>
          </p:nvPr>
        </p:nvSpPr>
        <p:spPr>
          <a:xfrm>
            <a:off x="332868" y="2107265"/>
            <a:ext cx="11020932" cy="4069697"/>
          </a:xfrm>
        </p:spPr>
        <p:txBody>
          <a:bodyPr/>
          <a:lstStyle/>
          <a:p>
            <a:pPr lvl="0"/>
            <a:r>
              <a:rPr lang="en-US"/>
              <a:t>Insert Chart/Table/Image</a:t>
            </a:r>
          </a:p>
        </p:txBody>
      </p:sp>
      <p:sp>
        <p:nvSpPr>
          <p:cNvPr id="11" name="Text Placeholder 20">
            <a:extLst>
              <a:ext uri="{FF2B5EF4-FFF2-40B4-BE49-F238E27FC236}">
                <a16:creationId xmlns:a16="http://schemas.microsoft.com/office/drawing/2014/main" id="{2D39B7F5-5D1D-4B23-A5D0-D8AFDAC2118C}"/>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0" name="Picture 9" descr="Kaiser Permanente Institute for Health Research Logo">
            <a:extLst>
              <a:ext uri="{FF2B5EF4-FFF2-40B4-BE49-F238E27FC236}">
                <a16:creationId xmlns:a16="http://schemas.microsoft.com/office/drawing/2014/main" id="{60E3016E-C036-4668-9B2A-4977365C50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795284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lowbar_title/subheading/bulletpoints/char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73F7AE-BA49-4EBC-AEA6-6E7FA2C9DAE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464313" y="919820"/>
            <a:ext cx="4724400" cy="1325563"/>
          </a:xfrm>
        </p:spPr>
        <p:txBody>
          <a:bodyPr/>
          <a:lstStyle>
            <a:lvl1pPr>
              <a:defRPr b="1">
                <a:solidFill>
                  <a:schemeClr val="accent1">
                    <a:lumMod val="75000"/>
                  </a:schemeClr>
                </a:solidFill>
              </a:defRPr>
            </a:lvl1pPr>
          </a:lstStyle>
          <a:p>
            <a:r>
              <a:rPr lang="en-US"/>
              <a:t>Title Area</a:t>
            </a:r>
          </a:p>
        </p:txBody>
      </p:sp>
      <p:sp>
        <p:nvSpPr>
          <p:cNvPr id="4" name="Text Placeholder 3">
            <a:extLst>
              <a:ext uri="{FF2B5EF4-FFF2-40B4-BE49-F238E27FC236}">
                <a16:creationId xmlns:a16="http://schemas.microsoft.com/office/drawing/2014/main" id="{850763B1-9CD4-439F-8170-5ACF388A3148}"/>
              </a:ext>
            </a:extLst>
          </p:cNvPr>
          <p:cNvSpPr>
            <a:spLocks noGrp="1"/>
          </p:cNvSpPr>
          <p:nvPr>
            <p:ph type="body" sz="quarter" idx="15" hasCustomPrompt="1"/>
          </p:nvPr>
        </p:nvSpPr>
        <p:spPr>
          <a:xfrm>
            <a:off x="464312" y="2258928"/>
            <a:ext cx="4724399" cy="584200"/>
          </a:xfrm>
        </p:spPr>
        <p:txBody>
          <a:bodyPr>
            <a:normAutofit/>
          </a:bodyPr>
          <a:lstStyle>
            <a:lvl1pPr marL="0" indent="0">
              <a:buNone/>
              <a:defRPr sz="2000">
                <a:solidFill>
                  <a:schemeClr val="accent1"/>
                </a:solidFill>
              </a:defRPr>
            </a:lvl1pPr>
          </a:lstStyle>
          <a:p>
            <a:pPr lvl="0"/>
            <a:r>
              <a:rPr lang="en-US"/>
              <a:t>Insert Subtitle</a:t>
            </a:r>
          </a:p>
        </p:txBody>
      </p:sp>
      <p:sp>
        <p:nvSpPr>
          <p:cNvPr id="6" name="Content Placeholder 5">
            <a:extLst>
              <a:ext uri="{FF2B5EF4-FFF2-40B4-BE49-F238E27FC236}">
                <a16:creationId xmlns:a16="http://schemas.microsoft.com/office/drawing/2014/main" id="{60C646AA-E019-46B1-9110-391C87FC4702}"/>
              </a:ext>
            </a:extLst>
          </p:cNvPr>
          <p:cNvSpPr>
            <a:spLocks noGrp="1"/>
          </p:cNvSpPr>
          <p:nvPr>
            <p:ph sz="quarter" idx="16" hasCustomPrompt="1"/>
          </p:nvPr>
        </p:nvSpPr>
        <p:spPr>
          <a:xfrm>
            <a:off x="5518912" y="920496"/>
            <a:ext cx="6299200" cy="5151120"/>
          </a:xfrm>
        </p:spPr>
        <p:txBody>
          <a:bodyPr/>
          <a:lstStyle>
            <a:lvl1pPr marL="0" indent="0">
              <a:buNone/>
              <a:defRPr/>
            </a:lvl1pPr>
          </a:lstStyle>
          <a:p>
            <a:pPr lvl="0"/>
            <a:r>
              <a:rPr lang="en-US"/>
              <a:t>Insert Chart/Table/Image</a:t>
            </a:r>
          </a:p>
        </p:txBody>
      </p:sp>
      <p:sp>
        <p:nvSpPr>
          <p:cNvPr id="8" name="Text Placeholder 7">
            <a:extLst>
              <a:ext uri="{FF2B5EF4-FFF2-40B4-BE49-F238E27FC236}">
                <a16:creationId xmlns:a16="http://schemas.microsoft.com/office/drawing/2014/main" id="{A93A7601-C42A-4CAC-AEC5-AD156D8819C5}"/>
              </a:ext>
            </a:extLst>
          </p:cNvPr>
          <p:cNvSpPr>
            <a:spLocks noGrp="1"/>
          </p:cNvSpPr>
          <p:nvPr>
            <p:ph type="body" sz="quarter" idx="17" hasCustomPrompt="1"/>
          </p:nvPr>
        </p:nvSpPr>
        <p:spPr>
          <a:xfrm>
            <a:off x="464312" y="3193796"/>
            <a:ext cx="4724400" cy="2877820"/>
          </a:xfrm>
        </p:spPr>
        <p:txBody>
          <a:bodyPr/>
          <a:lstStyle/>
          <a:p>
            <a:pPr lvl="1"/>
            <a:r>
              <a:rPr lang="en-US"/>
              <a:t>Second level</a:t>
            </a:r>
          </a:p>
          <a:p>
            <a:pPr lvl="2"/>
            <a:r>
              <a:rPr lang="en-US"/>
              <a:t>Third level</a:t>
            </a:r>
          </a:p>
          <a:p>
            <a:pPr lvl="3"/>
            <a:r>
              <a:rPr lang="en-US"/>
              <a:t>Fourth level</a:t>
            </a:r>
          </a:p>
          <a:p>
            <a:pPr lvl="4"/>
            <a:r>
              <a:rPr lang="en-US"/>
              <a:t>Fifth level</a:t>
            </a:r>
          </a:p>
        </p:txBody>
      </p:sp>
      <p:sp>
        <p:nvSpPr>
          <p:cNvPr id="11" name="Text Placeholder 20">
            <a:extLst>
              <a:ext uri="{FF2B5EF4-FFF2-40B4-BE49-F238E27FC236}">
                <a16:creationId xmlns:a16="http://schemas.microsoft.com/office/drawing/2014/main" id="{B34ED5AB-77CE-4D27-AD46-F7EDDF0AE7AF}"/>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3" name="Picture 12" descr="Kaiser Permanente Institute for Health Research Logo">
            <a:extLst>
              <a:ext uri="{FF2B5EF4-FFF2-40B4-BE49-F238E27FC236}">
                <a16:creationId xmlns:a16="http://schemas.microsoft.com/office/drawing/2014/main" id="{EAE019FF-86D5-43B1-8FA3-E7C1C16433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186304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lowbar_2charts/titles/subtext">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36868A6-CC2D-4A15-8D62-F7AE5276A26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738886" y="4304065"/>
            <a:ext cx="4724400" cy="961257"/>
          </a:xfrm>
        </p:spPr>
        <p:txBody>
          <a:bodyPr>
            <a:normAutofit/>
          </a:bodyPr>
          <a:lstStyle>
            <a:lvl1pPr algn="ctr">
              <a:defRPr sz="2800" b="1">
                <a:solidFill>
                  <a:schemeClr val="tx2"/>
                </a:solidFill>
              </a:defRPr>
            </a:lvl1pPr>
          </a:lstStyle>
          <a:p>
            <a:r>
              <a:rPr lang="en-US"/>
              <a:t>Title Area</a:t>
            </a:r>
          </a:p>
        </p:txBody>
      </p:sp>
      <p:sp>
        <p:nvSpPr>
          <p:cNvPr id="6" name="Content Placeholder 5">
            <a:extLst>
              <a:ext uri="{FF2B5EF4-FFF2-40B4-BE49-F238E27FC236}">
                <a16:creationId xmlns:a16="http://schemas.microsoft.com/office/drawing/2014/main" id="{60C646AA-E019-46B1-9110-391C87FC4702}"/>
              </a:ext>
            </a:extLst>
          </p:cNvPr>
          <p:cNvSpPr>
            <a:spLocks noGrp="1"/>
          </p:cNvSpPr>
          <p:nvPr>
            <p:ph sz="quarter" idx="16" hasCustomPrompt="1"/>
          </p:nvPr>
        </p:nvSpPr>
        <p:spPr>
          <a:xfrm>
            <a:off x="738886" y="1220556"/>
            <a:ext cx="4724400" cy="2986335"/>
          </a:xfrm>
        </p:spPr>
        <p:txBody>
          <a:bodyPr/>
          <a:lstStyle>
            <a:lvl1pPr marL="0" indent="0">
              <a:buNone/>
              <a:defRPr/>
            </a:lvl1pPr>
          </a:lstStyle>
          <a:p>
            <a:pPr lvl="0"/>
            <a:r>
              <a:rPr lang="en-US"/>
              <a:t>Insert Chart/Table/Image</a:t>
            </a:r>
          </a:p>
        </p:txBody>
      </p:sp>
      <p:sp>
        <p:nvSpPr>
          <p:cNvPr id="15" name="Content Placeholder 5">
            <a:extLst>
              <a:ext uri="{FF2B5EF4-FFF2-40B4-BE49-F238E27FC236}">
                <a16:creationId xmlns:a16="http://schemas.microsoft.com/office/drawing/2014/main" id="{D5F4349D-A540-4984-972F-A691865F51C7}"/>
              </a:ext>
            </a:extLst>
          </p:cNvPr>
          <p:cNvSpPr>
            <a:spLocks noGrp="1"/>
          </p:cNvSpPr>
          <p:nvPr>
            <p:ph sz="quarter" idx="17" hasCustomPrompt="1"/>
          </p:nvPr>
        </p:nvSpPr>
        <p:spPr>
          <a:xfrm>
            <a:off x="6618986" y="1220556"/>
            <a:ext cx="4724400" cy="2986335"/>
          </a:xfrm>
        </p:spPr>
        <p:txBody>
          <a:bodyPr/>
          <a:lstStyle>
            <a:lvl1pPr marL="0" indent="0">
              <a:buNone/>
              <a:defRPr/>
            </a:lvl1pPr>
          </a:lstStyle>
          <a:p>
            <a:pPr lvl="0"/>
            <a:r>
              <a:rPr lang="en-US"/>
              <a:t>Insert Chart/Table/Image</a:t>
            </a:r>
          </a:p>
        </p:txBody>
      </p:sp>
      <p:sp>
        <p:nvSpPr>
          <p:cNvPr id="20" name="Text Placeholder 4">
            <a:extLst>
              <a:ext uri="{FF2B5EF4-FFF2-40B4-BE49-F238E27FC236}">
                <a16:creationId xmlns:a16="http://schemas.microsoft.com/office/drawing/2014/main" id="{5DA82370-E75A-4382-81E8-648C688965D9}"/>
              </a:ext>
            </a:extLst>
          </p:cNvPr>
          <p:cNvSpPr>
            <a:spLocks noGrp="1"/>
          </p:cNvSpPr>
          <p:nvPr>
            <p:ph type="body" sz="quarter" idx="18"/>
          </p:nvPr>
        </p:nvSpPr>
        <p:spPr>
          <a:xfrm>
            <a:off x="738883" y="5391171"/>
            <a:ext cx="4724399" cy="501651"/>
          </a:xfrm>
        </p:spPr>
        <p:txBody>
          <a:bodyPr>
            <a:normAutofit/>
          </a:bodyPr>
          <a:lstStyle>
            <a:lvl1pPr marL="0" indent="0">
              <a:buNone/>
              <a:defRPr sz="1800">
                <a:solidFill>
                  <a:schemeClr val="tx1"/>
                </a:solidFill>
              </a:defRPr>
            </a:lvl1pPr>
          </a:lstStyle>
          <a:p>
            <a:pPr lvl="0"/>
            <a:endParaRPr lang="en-US"/>
          </a:p>
        </p:txBody>
      </p:sp>
      <p:sp>
        <p:nvSpPr>
          <p:cNvPr id="24" name="Text Placeholder 4">
            <a:extLst>
              <a:ext uri="{FF2B5EF4-FFF2-40B4-BE49-F238E27FC236}">
                <a16:creationId xmlns:a16="http://schemas.microsoft.com/office/drawing/2014/main" id="{6F9FF35A-9B4E-4D2A-8D90-2046C3AB4ECE}"/>
              </a:ext>
            </a:extLst>
          </p:cNvPr>
          <p:cNvSpPr>
            <a:spLocks noGrp="1"/>
          </p:cNvSpPr>
          <p:nvPr>
            <p:ph type="body" sz="quarter" idx="19"/>
          </p:nvPr>
        </p:nvSpPr>
        <p:spPr>
          <a:xfrm>
            <a:off x="6618986" y="5391171"/>
            <a:ext cx="4724399" cy="501651"/>
          </a:xfrm>
        </p:spPr>
        <p:txBody>
          <a:bodyPr>
            <a:normAutofit/>
          </a:bodyPr>
          <a:lstStyle>
            <a:lvl1pPr marL="0" indent="0">
              <a:buNone/>
              <a:defRPr sz="1800">
                <a:solidFill>
                  <a:schemeClr val="tx1"/>
                </a:solidFill>
              </a:defRPr>
            </a:lvl1pPr>
          </a:lstStyle>
          <a:p>
            <a:pPr lvl="0"/>
            <a:endParaRPr lang="en-US"/>
          </a:p>
        </p:txBody>
      </p:sp>
      <p:sp>
        <p:nvSpPr>
          <p:cNvPr id="7" name="Text Placeholder 6">
            <a:extLst>
              <a:ext uri="{FF2B5EF4-FFF2-40B4-BE49-F238E27FC236}">
                <a16:creationId xmlns:a16="http://schemas.microsoft.com/office/drawing/2014/main" id="{2C678CE7-C4BC-4DA7-A24E-5C8AC2B2FCA8}"/>
              </a:ext>
            </a:extLst>
          </p:cNvPr>
          <p:cNvSpPr>
            <a:spLocks noGrp="1"/>
          </p:cNvSpPr>
          <p:nvPr>
            <p:ph type="body" sz="quarter" idx="20" hasCustomPrompt="1"/>
          </p:nvPr>
        </p:nvSpPr>
        <p:spPr>
          <a:xfrm>
            <a:off x="6618985" y="4304665"/>
            <a:ext cx="4724401" cy="989013"/>
          </a:xfrm>
        </p:spPr>
        <p:txBody>
          <a:bodyPr anchor="ctr"/>
          <a:lstStyle>
            <a:lvl1pPr marL="0" indent="0" algn="ctr">
              <a:buNone/>
              <a:defRPr b="1">
                <a:solidFill>
                  <a:schemeClr val="tx2"/>
                </a:solidFill>
              </a:defRPr>
            </a:lvl1pPr>
          </a:lstStyle>
          <a:p>
            <a:pPr lvl="0"/>
            <a:r>
              <a:rPr lang="en-US"/>
              <a:t>Title Area</a:t>
            </a:r>
          </a:p>
        </p:txBody>
      </p:sp>
      <p:sp>
        <p:nvSpPr>
          <p:cNvPr id="13" name="Text Placeholder 20">
            <a:extLst>
              <a:ext uri="{FF2B5EF4-FFF2-40B4-BE49-F238E27FC236}">
                <a16:creationId xmlns:a16="http://schemas.microsoft.com/office/drawing/2014/main" id="{72E6B75E-0C59-4B10-B053-C7B3E15FCD3D}"/>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6" name="Picture 15" descr="Kaiser Permanente Institute for Health Research Logo">
            <a:extLst>
              <a:ext uri="{FF2B5EF4-FFF2-40B4-BE49-F238E27FC236}">
                <a16:creationId xmlns:a16="http://schemas.microsoft.com/office/drawing/2014/main" id="{06C8833D-167F-4792-8738-DF73DD015A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523903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lowbar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158A4-93D7-4BF7-B1F5-CC7F809F5F4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378448"/>
            <a:ext cx="12192000" cy="479552"/>
          </a:xfrm>
          <a:prstGeom prst="rect">
            <a:avLst/>
          </a:prstGeom>
        </p:spPr>
      </p:pic>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3F972984-D717-40EF-8AAF-AB7A11F35F7D}"/>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pic>
        <p:nvPicPr>
          <p:cNvPr id="10" name="Picture 9" descr="Kaiser Permanente Institute for Health Research Logo">
            <a:extLst>
              <a:ext uri="{FF2B5EF4-FFF2-40B4-BE49-F238E27FC236}">
                <a16:creationId xmlns:a16="http://schemas.microsoft.com/office/drawing/2014/main" id="{62A31142-325E-4C3A-8DD1-DA52861697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25285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snow, outdoor, sky, mountain.">
            <a:extLst>
              <a:ext uri="{FF2B5EF4-FFF2-40B4-BE49-F238E27FC236}">
                <a16:creationId xmlns:a16="http://schemas.microsoft.com/office/drawing/2014/main" id="{A6970FA3-5AEE-4D36-8966-3E462780F9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0">
            <a:extLst>
              <a:ext uri="{FF2B5EF4-FFF2-40B4-BE49-F238E27FC236}">
                <a16:creationId xmlns:a16="http://schemas.microsoft.com/office/drawing/2014/main" id="{DADE8B20-6DED-4D94-8E24-AFD821BD2F7A}"/>
              </a:ext>
            </a:extLst>
          </p:cNvPr>
          <p:cNvSpPr>
            <a:spLocks noGrp="1"/>
          </p:cNvSpPr>
          <p:nvPr>
            <p:ph type="body" sz="quarter" idx="10" hasCustomPrompt="1"/>
          </p:nvPr>
        </p:nvSpPr>
        <p:spPr>
          <a:xfrm>
            <a:off x="1854200" y="1152696"/>
            <a:ext cx="8483954" cy="1865388"/>
          </a:xfrm>
        </p:spPr>
        <p:txBody>
          <a:bodyPr>
            <a:noAutofit/>
          </a:bodyPr>
          <a:lstStyle>
            <a:lvl1pPr marL="0" indent="0" algn="ctr">
              <a:lnSpc>
                <a:spcPts val="8000"/>
              </a:lnSpc>
              <a:spcBef>
                <a:spcPts val="0"/>
              </a:spcBef>
              <a:buNone/>
              <a:defRPr sz="8000" b="1">
                <a:solidFill>
                  <a:schemeClr val="bg1"/>
                </a:solidFill>
              </a:defRPr>
            </a:lvl1pPr>
          </a:lstStyle>
          <a:p>
            <a:pPr lvl="0"/>
            <a:r>
              <a:rPr lang="en-US"/>
              <a:t>TITLE OF YOUR PRESENTATION</a:t>
            </a:r>
          </a:p>
        </p:txBody>
      </p:sp>
      <p:sp>
        <p:nvSpPr>
          <p:cNvPr id="6" name="Text Placeholder 23">
            <a:extLst>
              <a:ext uri="{FF2B5EF4-FFF2-40B4-BE49-F238E27FC236}">
                <a16:creationId xmlns:a16="http://schemas.microsoft.com/office/drawing/2014/main" id="{59FF5954-55D7-4ACB-8AB1-9C922E8601AD}"/>
              </a:ext>
            </a:extLst>
          </p:cNvPr>
          <p:cNvSpPr>
            <a:spLocks noGrp="1"/>
          </p:cNvSpPr>
          <p:nvPr>
            <p:ph type="body" sz="quarter" idx="11" hasCustomPrompt="1"/>
          </p:nvPr>
        </p:nvSpPr>
        <p:spPr>
          <a:xfrm>
            <a:off x="1854200" y="3331402"/>
            <a:ext cx="8483600" cy="497835"/>
          </a:xfrm>
        </p:spPr>
        <p:txBody>
          <a:bodyPr>
            <a:normAutofit/>
          </a:bodyPr>
          <a:lstStyle>
            <a:lvl1pPr marL="0" indent="0" algn="ctr">
              <a:buNone/>
              <a:defRPr sz="2000">
                <a:solidFill>
                  <a:schemeClr val="bg1"/>
                </a:solidFill>
              </a:defRPr>
            </a:lvl1pPr>
          </a:lstStyle>
          <a:p>
            <a:pPr lvl="0"/>
            <a:r>
              <a:rPr lang="en-US"/>
              <a:t>VENUE . DATE . PRESENTER</a:t>
            </a:r>
          </a:p>
        </p:txBody>
      </p:sp>
      <p:pic>
        <p:nvPicPr>
          <p:cNvPr id="7" name="Picture 6" descr="Kaiser Permanente Institute for Health Research Logo">
            <a:extLst>
              <a:ext uri="{FF2B5EF4-FFF2-40B4-BE49-F238E27FC236}">
                <a16:creationId xmlns:a16="http://schemas.microsoft.com/office/drawing/2014/main" id="{FDFDA39A-65F7-4F38-8576-0493B1C3ED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33083" y="302639"/>
            <a:ext cx="2525834" cy="536740"/>
          </a:xfrm>
          <a:prstGeom prst="rect">
            <a:avLst/>
          </a:prstGeom>
        </p:spPr>
      </p:pic>
      <p:sp>
        <p:nvSpPr>
          <p:cNvPr id="8" name="Rectangle 7">
            <a:extLst>
              <a:ext uri="{FF2B5EF4-FFF2-40B4-BE49-F238E27FC236}">
                <a16:creationId xmlns:a16="http://schemas.microsoft.com/office/drawing/2014/main" id="{4D3155CD-6ACD-4473-93DC-134172EFC057}"/>
              </a:ext>
              <a:ext uri="{C183D7F6-B498-43B3-948B-1728B52AA6E4}">
                <adec:decorative xmlns:adec="http://schemas.microsoft.com/office/drawing/2017/decorative" val="1"/>
              </a:ext>
            </a:extLst>
          </p:cNvPr>
          <p:cNvSpPr/>
          <p:nvPr userDrawn="1"/>
        </p:nvSpPr>
        <p:spPr>
          <a:xfrm>
            <a:off x="0" y="6068934"/>
            <a:ext cx="12192000" cy="82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6">
            <a:extLst>
              <a:ext uri="{FF2B5EF4-FFF2-40B4-BE49-F238E27FC236}">
                <a16:creationId xmlns:a16="http://schemas.microsoft.com/office/drawing/2014/main" id="{232DDBB6-AEDC-48CF-BD3C-DF646282943D}"/>
              </a:ext>
            </a:extLst>
          </p:cNvPr>
          <p:cNvSpPr>
            <a:spLocks noGrp="1"/>
          </p:cNvSpPr>
          <p:nvPr>
            <p:ph type="pic" sz="quarter" idx="12" hasCustomPrompt="1"/>
          </p:nvPr>
        </p:nvSpPr>
        <p:spPr>
          <a:xfrm>
            <a:off x="2783110" y="6254610"/>
            <a:ext cx="1782763" cy="494242"/>
          </a:xfrm>
        </p:spPr>
        <p:txBody>
          <a:bodyPr>
            <a:noAutofit/>
          </a:bodyPr>
          <a:lstStyle>
            <a:lvl1pPr marL="0" indent="0">
              <a:buNone/>
              <a:defRPr sz="1400"/>
            </a:lvl1pPr>
          </a:lstStyle>
          <a:p>
            <a:r>
              <a:rPr lang="en-US"/>
              <a:t>Insert Logo</a:t>
            </a:r>
          </a:p>
        </p:txBody>
      </p:sp>
      <p:sp>
        <p:nvSpPr>
          <p:cNvPr id="10" name="Picture Placeholder 26">
            <a:extLst>
              <a:ext uri="{FF2B5EF4-FFF2-40B4-BE49-F238E27FC236}">
                <a16:creationId xmlns:a16="http://schemas.microsoft.com/office/drawing/2014/main" id="{D86ECF3E-F781-4245-A274-6080609B2157}"/>
              </a:ext>
            </a:extLst>
          </p:cNvPr>
          <p:cNvSpPr>
            <a:spLocks noGrp="1"/>
          </p:cNvSpPr>
          <p:nvPr>
            <p:ph type="pic" sz="quarter" idx="14" hasCustomPrompt="1"/>
          </p:nvPr>
        </p:nvSpPr>
        <p:spPr>
          <a:xfrm>
            <a:off x="5204442" y="6254610"/>
            <a:ext cx="1782763" cy="494242"/>
          </a:xfrm>
        </p:spPr>
        <p:txBody>
          <a:bodyPr>
            <a:noAutofit/>
          </a:bodyPr>
          <a:lstStyle>
            <a:lvl1pPr marL="0" indent="0">
              <a:buNone/>
              <a:defRPr sz="1400"/>
            </a:lvl1pPr>
          </a:lstStyle>
          <a:p>
            <a:r>
              <a:rPr lang="en-US"/>
              <a:t>Insert Logo</a:t>
            </a:r>
          </a:p>
        </p:txBody>
      </p:sp>
      <p:sp>
        <p:nvSpPr>
          <p:cNvPr id="11" name="Picture Placeholder 26">
            <a:extLst>
              <a:ext uri="{FF2B5EF4-FFF2-40B4-BE49-F238E27FC236}">
                <a16:creationId xmlns:a16="http://schemas.microsoft.com/office/drawing/2014/main" id="{36DDDC94-D7C3-4B32-BA1F-E72D796F67CC}"/>
              </a:ext>
            </a:extLst>
          </p:cNvPr>
          <p:cNvSpPr>
            <a:spLocks noGrp="1"/>
          </p:cNvSpPr>
          <p:nvPr>
            <p:ph type="pic" sz="quarter" idx="15" hasCustomPrompt="1"/>
          </p:nvPr>
        </p:nvSpPr>
        <p:spPr>
          <a:xfrm>
            <a:off x="7625774" y="6254610"/>
            <a:ext cx="1782763" cy="494242"/>
          </a:xfrm>
        </p:spPr>
        <p:txBody>
          <a:bodyPr>
            <a:noAutofit/>
          </a:bodyPr>
          <a:lstStyle>
            <a:lvl1pPr marL="0" indent="0">
              <a:buNone/>
              <a:defRPr sz="1400"/>
            </a:lvl1pPr>
          </a:lstStyle>
          <a:p>
            <a:r>
              <a:rPr lang="en-US"/>
              <a:t>Insert Logo</a:t>
            </a:r>
          </a:p>
        </p:txBody>
      </p:sp>
      <p:sp>
        <p:nvSpPr>
          <p:cNvPr id="12" name="Picture Placeholder 26">
            <a:extLst>
              <a:ext uri="{FF2B5EF4-FFF2-40B4-BE49-F238E27FC236}">
                <a16:creationId xmlns:a16="http://schemas.microsoft.com/office/drawing/2014/main" id="{90FDC390-3116-40A6-BEA1-789A515CD692}"/>
              </a:ext>
            </a:extLst>
          </p:cNvPr>
          <p:cNvSpPr>
            <a:spLocks noGrp="1"/>
          </p:cNvSpPr>
          <p:nvPr>
            <p:ph type="pic" sz="quarter" idx="16" hasCustomPrompt="1"/>
          </p:nvPr>
        </p:nvSpPr>
        <p:spPr>
          <a:xfrm>
            <a:off x="10006615" y="6254610"/>
            <a:ext cx="1782763" cy="494242"/>
          </a:xfrm>
        </p:spPr>
        <p:txBody>
          <a:bodyPr>
            <a:noAutofit/>
          </a:bodyPr>
          <a:lstStyle>
            <a:lvl1pPr marL="0" indent="0">
              <a:buNone/>
              <a:defRPr sz="1400"/>
            </a:lvl1pPr>
          </a:lstStyle>
          <a:p>
            <a:r>
              <a:rPr lang="en-US"/>
              <a:t>Insert Logo</a:t>
            </a:r>
          </a:p>
        </p:txBody>
      </p:sp>
      <p:sp>
        <p:nvSpPr>
          <p:cNvPr id="13" name="Picture Placeholder 26">
            <a:extLst>
              <a:ext uri="{FF2B5EF4-FFF2-40B4-BE49-F238E27FC236}">
                <a16:creationId xmlns:a16="http://schemas.microsoft.com/office/drawing/2014/main" id="{276C0268-FB34-4CC4-95C4-B1DB965A3BF6}"/>
              </a:ext>
            </a:extLst>
          </p:cNvPr>
          <p:cNvSpPr>
            <a:spLocks noGrp="1"/>
          </p:cNvSpPr>
          <p:nvPr>
            <p:ph type="pic" sz="quarter" idx="17" hasCustomPrompt="1"/>
          </p:nvPr>
        </p:nvSpPr>
        <p:spPr>
          <a:xfrm>
            <a:off x="402622" y="6254610"/>
            <a:ext cx="1782763" cy="494242"/>
          </a:xfrm>
        </p:spPr>
        <p:txBody>
          <a:bodyPr>
            <a:noAutofit/>
          </a:bodyPr>
          <a:lstStyle>
            <a:lvl1pPr marL="0" indent="0">
              <a:buNone/>
              <a:defRPr sz="1400"/>
            </a:lvl1pPr>
          </a:lstStyle>
          <a:p>
            <a:r>
              <a:rPr lang="en-US"/>
              <a:t>Insert Logo</a:t>
            </a:r>
          </a:p>
        </p:txBody>
      </p:sp>
    </p:spTree>
    <p:extLst>
      <p:ext uri="{BB962C8B-B14F-4D97-AF65-F5344CB8AC3E}">
        <p14:creationId xmlns:p14="http://schemas.microsoft.com/office/powerpoint/2010/main" val="370989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sidebar_title/bulletpoint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p:nvPr>
        </p:nvSpPr>
        <p:spPr>
          <a:xfrm>
            <a:off x="332868" y="2188610"/>
            <a:ext cx="11020931" cy="402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871870"/>
            <a:ext cx="11020931" cy="1207339"/>
          </a:xfrm>
        </p:spPr>
        <p:txBody>
          <a:bodyPr/>
          <a:lstStyle>
            <a:lvl1pPr>
              <a:defRPr b="1">
                <a:solidFill>
                  <a:schemeClr val="accent1">
                    <a:lumMod val="75000"/>
                  </a:schemeClr>
                </a:solidFill>
              </a:defRPr>
            </a:lvl1pPr>
          </a:lstStyle>
          <a:p>
            <a:r>
              <a:rPr lang="en-US"/>
              <a:t>Title Area</a:t>
            </a:r>
          </a:p>
        </p:txBody>
      </p:sp>
      <p:pic>
        <p:nvPicPr>
          <p:cNvPr id="3" name="Picture 2">
            <a:extLst>
              <a:ext uri="{FF2B5EF4-FFF2-40B4-BE49-F238E27FC236}">
                <a16:creationId xmlns:a16="http://schemas.microsoft.com/office/drawing/2014/main" id="{5A943E8F-1E23-490C-AFDB-7BDBD7E8F9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 y="0"/>
            <a:ext cx="174700" cy="6858000"/>
          </a:xfrm>
          <a:prstGeom prst="rect">
            <a:avLst/>
          </a:prstGeom>
        </p:spPr>
      </p:pic>
      <p:sp>
        <p:nvSpPr>
          <p:cNvPr id="8" name="TextBox 7">
            <a:extLst>
              <a:ext uri="{FF2B5EF4-FFF2-40B4-BE49-F238E27FC236}">
                <a16:creationId xmlns:a16="http://schemas.microsoft.com/office/drawing/2014/main" id="{DEC83720-264B-45F4-AE8C-67BAFF5E7A32}"/>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9" name="Text Placeholder 20">
            <a:extLst>
              <a:ext uri="{FF2B5EF4-FFF2-40B4-BE49-F238E27FC236}">
                <a16:creationId xmlns:a16="http://schemas.microsoft.com/office/drawing/2014/main" id="{4E618C5F-E757-4FB1-A67B-1321B87FBE6E}"/>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1" name="Picture 10" descr="Kaiser Permanente Institute for Health Research Logo">
            <a:extLst>
              <a:ext uri="{FF2B5EF4-FFF2-40B4-BE49-F238E27FC236}">
                <a16:creationId xmlns:a16="http://schemas.microsoft.com/office/drawing/2014/main" id="{0F0A9991-31ED-4980-BEE3-0FBC33D09E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98541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sidebar_titl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C65C-85EC-4B3B-B954-15A5559D5835}"/>
              </a:ext>
            </a:extLst>
          </p:cNvPr>
          <p:cNvSpPr>
            <a:spLocks noGrp="1"/>
          </p:cNvSpPr>
          <p:nvPr>
            <p:ph type="title"/>
          </p:nvPr>
        </p:nvSpPr>
        <p:spPr>
          <a:xfrm>
            <a:off x="416691" y="868539"/>
            <a:ext cx="11300387" cy="1135363"/>
          </a:xfrm>
        </p:spPr>
        <p:txBody>
          <a:bodyPr/>
          <a:lstStyle>
            <a:lvl1pPr>
              <a:defRPr b="1">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735F927-A573-4D49-A12A-C0B1C6763B13}"/>
              </a:ext>
            </a:extLst>
          </p:cNvPr>
          <p:cNvSpPr>
            <a:spLocks noGrp="1"/>
          </p:cNvSpPr>
          <p:nvPr>
            <p:ph idx="1" hasCustomPrompt="1"/>
          </p:nvPr>
        </p:nvSpPr>
        <p:spPr>
          <a:xfrm>
            <a:off x="416691" y="2190306"/>
            <a:ext cx="11300375" cy="4110571"/>
          </a:xfrm>
        </p:spPr>
        <p:txBody>
          <a:bodyPr/>
          <a:lstStyle/>
          <a:p>
            <a:pPr lvl="0"/>
            <a:r>
              <a:rPr lang="en-US"/>
              <a:t>Insert Chart/Table/Image</a:t>
            </a:r>
          </a:p>
        </p:txBody>
      </p:sp>
      <p:pic>
        <p:nvPicPr>
          <p:cNvPr id="10" name="Picture 9">
            <a:extLst>
              <a:ext uri="{FF2B5EF4-FFF2-40B4-BE49-F238E27FC236}">
                <a16:creationId xmlns:a16="http://schemas.microsoft.com/office/drawing/2014/main" id="{2FA65120-CB75-4941-9BDD-19543A9525B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 y="0"/>
            <a:ext cx="174700" cy="6858000"/>
          </a:xfrm>
          <a:prstGeom prst="rect">
            <a:avLst/>
          </a:prstGeom>
        </p:spPr>
      </p:pic>
      <p:cxnSp>
        <p:nvCxnSpPr>
          <p:cNvPr id="14" name="Straight Connector 13">
            <a:extLst>
              <a:ext uri="{FF2B5EF4-FFF2-40B4-BE49-F238E27FC236}">
                <a16:creationId xmlns:a16="http://schemas.microsoft.com/office/drawing/2014/main" id="{115E8BC6-3A0A-4077-89C3-3ED03005EC89}"/>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6A4F6B-6542-4F1D-95BE-1A79C562438B}"/>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9" name="Text Placeholder 20">
            <a:extLst>
              <a:ext uri="{FF2B5EF4-FFF2-40B4-BE49-F238E27FC236}">
                <a16:creationId xmlns:a16="http://schemas.microsoft.com/office/drawing/2014/main" id="{CAD38329-1910-45A1-A970-7D1F11A1F518}"/>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2" name="Picture 11" descr="Kaiser Permanente Institute for Health Research Logo">
            <a:extLst>
              <a:ext uri="{FF2B5EF4-FFF2-40B4-BE49-F238E27FC236}">
                <a16:creationId xmlns:a16="http://schemas.microsoft.com/office/drawing/2014/main" id="{1A1B6E05-B0C2-4DF0-B950-75401E39E9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427994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idebar_title/subheading/bulletpoints">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777787"/>
            <a:ext cx="11020931" cy="1133310"/>
          </a:xfrm>
        </p:spPr>
        <p:txBody>
          <a:bodyPr/>
          <a:lstStyle>
            <a:lvl1pPr>
              <a:defRPr b="1">
                <a:solidFill>
                  <a:schemeClr val="accent1">
                    <a:lumMod val="75000"/>
                  </a:schemeClr>
                </a:solidFill>
              </a:defRPr>
            </a:lvl1pPr>
          </a:lstStyle>
          <a:p>
            <a:r>
              <a:rPr lang="en-US"/>
              <a:t>Title Area</a:t>
            </a:r>
          </a:p>
        </p:txBody>
      </p:sp>
      <p:pic>
        <p:nvPicPr>
          <p:cNvPr id="3" name="Picture 2">
            <a:extLst>
              <a:ext uri="{FF2B5EF4-FFF2-40B4-BE49-F238E27FC236}">
                <a16:creationId xmlns:a16="http://schemas.microsoft.com/office/drawing/2014/main" id="{5A943E8F-1E23-490C-AFDB-7BDBD7E8F9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 y="0"/>
            <a:ext cx="174700" cy="6858000"/>
          </a:xfrm>
          <a:prstGeom prst="rect">
            <a:avLst/>
          </a:prstGeom>
        </p:spPr>
      </p:pic>
      <p:sp>
        <p:nvSpPr>
          <p:cNvPr id="8" name="Text Placeholder 13">
            <a:extLst>
              <a:ext uri="{FF2B5EF4-FFF2-40B4-BE49-F238E27FC236}">
                <a16:creationId xmlns:a16="http://schemas.microsoft.com/office/drawing/2014/main" id="{34EF3890-4ED5-4C71-ADE0-D610CC8FC89B}"/>
              </a:ext>
            </a:extLst>
          </p:cNvPr>
          <p:cNvSpPr>
            <a:spLocks noGrp="1"/>
          </p:cNvSpPr>
          <p:nvPr>
            <p:ph type="body" sz="quarter" idx="15" hasCustomPrompt="1"/>
          </p:nvPr>
        </p:nvSpPr>
        <p:spPr>
          <a:xfrm>
            <a:off x="332866" y="2118403"/>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9" name="Text Placeholder 13">
            <a:extLst>
              <a:ext uri="{FF2B5EF4-FFF2-40B4-BE49-F238E27FC236}">
                <a16:creationId xmlns:a16="http://schemas.microsoft.com/office/drawing/2014/main" id="{23BD02FC-8FA8-40A6-9EF7-080F70E85E08}"/>
              </a:ext>
            </a:extLst>
          </p:cNvPr>
          <p:cNvSpPr>
            <a:spLocks noGrp="1"/>
          </p:cNvSpPr>
          <p:nvPr>
            <p:ph type="body" sz="quarter" idx="13" hasCustomPrompt="1"/>
          </p:nvPr>
        </p:nvSpPr>
        <p:spPr>
          <a:xfrm>
            <a:off x="332865" y="2664863"/>
            <a:ext cx="11020931" cy="774579"/>
          </a:xfrm>
        </p:spPr>
        <p:txBody>
          <a:bodyPr>
            <a:normAutofit/>
          </a:bodyPr>
          <a:lstStyle>
            <a:lvl1pPr>
              <a:defRPr sz="1800"/>
            </a:lvl1pPr>
          </a:lstStyle>
          <a:p>
            <a:pPr lvl="0"/>
            <a:r>
              <a:rPr lang="en-US"/>
              <a:t>Enter bullet point here</a:t>
            </a:r>
          </a:p>
        </p:txBody>
      </p:sp>
      <p:sp>
        <p:nvSpPr>
          <p:cNvPr id="10" name="Text Placeholder 13">
            <a:extLst>
              <a:ext uri="{FF2B5EF4-FFF2-40B4-BE49-F238E27FC236}">
                <a16:creationId xmlns:a16="http://schemas.microsoft.com/office/drawing/2014/main" id="{03AFFE14-C244-47AF-8E3C-070AC7507B56}"/>
              </a:ext>
            </a:extLst>
          </p:cNvPr>
          <p:cNvSpPr>
            <a:spLocks noGrp="1"/>
          </p:cNvSpPr>
          <p:nvPr>
            <p:ph type="body" sz="quarter" idx="20" hasCustomPrompt="1"/>
          </p:nvPr>
        </p:nvSpPr>
        <p:spPr>
          <a:xfrm>
            <a:off x="332866" y="3583665"/>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12" name="Text Placeholder 13">
            <a:extLst>
              <a:ext uri="{FF2B5EF4-FFF2-40B4-BE49-F238E27FC236}">
                <a16:creationId xmlns:a16="http://schemas.microsoft.com/office/drawing/2014/main" id="{27A6916A-5DCA-476B-BDE3-479F6A859F76}"/>
              </a:ext>
            </a:extLst>
          </p:cNvPr>
          <p:cNvSpPr>
            <a:spLocks noGrp="1"/>
          </p:cNvSpPr>
          <p:nvPr>
            <p:ph type="body" sz="quarter" idx="18" hasCustomPrompt="1"/>
          </p:nvPr>
        </p:nvSpPr>
        <p:spPr>
          <a:xfrm>
            <a:off x="332865" y="4124315"/>
            <a:ext cx="11020931" cy="747438"/>
          </a:xfrm>
        </p:spPr>
        <p:txBody>
          <a:bodyPr>
            <a:normAutofit/>
          </a:bodyPr>
          <a:lstStyle>
            <a:lvl1pPr>
              <a:defRPr sz="1800"/>
            </a:lvl1pPr>
          </a:lstStyle>
          <a:p>
            <a:pPr lvl="0"/>
            <a:r>
              <a:rPr lang="en-US"/>
              <a:t>Enter bullet point here</a:t>
            </a:r>
          </a:p>
        </p:txBody>
      </p:sp>
      <p:sp>
        <p:nvSpPr>
          <p:cNvPr id="13" name="Text Placeholder 13">
            <a:extLst>
              <a:ext uri="{FF2B5EF4-FFF2-40B4-BE49-F238E27FC236}">
                <a16:creationId xmlns:a16="http://schemas.microsoft.com/office/drawing/2014/main" id="{951D04A6-6C01-445D-BD6A-3E578B54D3BD}"/>
              </a:ext>
            </a:extLst>
          </p:cNvPr>
          <p:cNvSpPr>
            <a:spLocks noGrp="1"/>
          </p:cNvSpPr>
          <p:nvPr>
            <p:ph type="body" sz="quarter" idx="21" hasCustomPrompt="1"/>
          </p:nvPr>
        </p:nvSpPr>
        <p:spPr>
          <a:xfrm>
            <a:off x="332866" y="4990250"/>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15" name="Text Placeholder 13">
            <a:extLst>
              <a:ext uri="{FF2B5EF4-FFF2-40B4-BE49-F238E27FC236}">
                <a16:creationId xmlns:a16="http://schemas.microsoft.com/office/drawing/2014/main" id="{A89B4FF1-2362-473C-B342-06C01F70B905}"/>
              </a:ext>
            </a:extLst>
          </p:cNvPr>
          <p:cNvSpPr>
            <a:spLocks noGrp="1"/>
          </p:cNvSpPr>
          <p:nvPr>
            <p:ph type="body" sz="quarter" idx="19" hasCustomPrompt="1"/>
          </p:nvPr>
        </p:nvSpPr>
        <p:spPr>
          <a:xfrm>
            <a:off x="332865" y="5540302"/>
            <a:ext cx="11020931" cy="774579"/>
          </a:xfrm>
        </p:spPr>
        <p:txBody>
          <a:bodyPr>
            <a:normAutofit/>
          </a:bodyPr>
          <a:lstStyle>
            <a:lvl1pPr>
              <a:defRPr sz="1800"/>
            </a:lvl1pPr>
          </a:lstStyle>
          <a:p>
            <a:pPr lvl="0"/>
            <a:r>
              <a:rPr lang="en-US"/>
              <a:t>Enter bullet point here</a:t>
            </a:r>
          </a:p>
        </p:txBody>
      </p:sp>
      <p:sp>
        <p:nvSpPr>
          <p:cNvPr id="14" name="TextBox 13">
            <a:extLst>
              <a:ext uri="{FF2B5EF4-FFF2-40B4-BE49-F238E27FC236}">
                <a16:creationId xmlns:a16="http://schemas.microsoft.com/office/drawing/2014/main" id="{0885F8E8-16BA-4AB3-A379-6AE38CDC949F}"/>
              </a:ext>
            </a:extLst>
          </p:cNvPr>
          <p:cNvSpPr txBox="1"/>
          <p:nvPr userDrawn="1"/>
        </p:nvSpPr>
        <p:spPr>
          <a:xfrm>
            <a:off x="332869" y="6473952"/>
            <a:ext cx="4270936"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6" name="Text Placeholder 20">
            <a:extLst>
              <a:ext uri="{FF2B5EF4-FFF2-40B4-BE49-F238E27FC236}">
                <a16:creationId xmlns:a16="http://schemas.microsoft.com/office/drawing/2014/main" id="{5D74B2AC-22F3-44F2-9742-24E205E41908}"/>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8" name="Picture 17" descr="Kaiser Permanente Institute for Health Research Logo">
            <a:extLst>
              <a:ext uri="{FF2B5EF4-FFF2-40B4-BE49-F238E27FC236}">
                <a16:creationId xmlns:a16="http://schemas.microsoft.com/office/drawing/2014/main" id="{C430B4B1-A3AE-4830-897F-87866D0314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428162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topbar_title/bulletpoi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32A20D-523E-4BE1-BB70-91B500B786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479552"/>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p:nvPr>
        </p:nvSpPr>
        <p:spPr>
          <a:xfrm>
            <a:off x="332868" y="2188610"/>
            <a:ext cx="11020931" cy="402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753646"/>
            <a:ext cx="11020931" cy="1325563"/>
          </a:xfrm>
        </p:spPr>
        <p:txBody>
          <a:bodyPr/>
          <a:lstStyle>
            <a:lvl1pPr>
              <a:defRPr b="1">
                <a:solidFill>
                  <a:schemeClr val="accent1">
                    <a:lumMod val="75000"/>
                  </a:schemeClr>
                </a:solidFill>
              </a:defRPr>
            </a:lvl1pPr>
          </a:lstStyle>
          <a:p>
            <a:r>
              <a:rPr lang="en-US"/>
              <a:t>Title Area</a:t>
            </a:r>
          </a:p>
        </p:txBody>
      </p:sp>
      <p:sp>
        <p:nvSpPr>
          <p:cNvPr id="9" name="TextBox 8">
            <a:extLst>
              <a:ext uri="{FF2B5EF4-FFF2-40B4-BE49-F238E27FC236}">
                <a16:creationId xmlns:a16="http://schemas.microsoft.com/office/drawing/2014/main" id="{6A2336B6-747B-48C1-B7B6-6D7D26D936A8}"/>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0" name="Text Placeholder 20">
            <a:extLst>
              <a:ext uri="{FF2B5EF4-FFF2-40B4-BE49-F238E27FC236}">
                <a16:creationId xmlns:a16="http://schemas.microsoft.com/office/drawing/2014/main" id="{44C47600-30CA-4DDE-B48F-85A0788CB416}"/>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2" name="Picture 11" descr="Kaiser Permanente Institute for Health Research Logo">
            <a:extLst>
              <a:ext uri="{FF2B5EF4-FFF2-40B4-BE49-F238E27FC236}">
                <a16:creationId xmlns:a16="http://schemas.microsoft.com/office/drawing/2014/main" id="{1D4F7C5A-E30B-487C-982D-F19645A584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31184" y="102616"/>
            <a:ext cx="1290917" cy="274320"/>
          </a:xfrm>
          <a:prstGeom prst="rect">
            <a:avLst/>
          </a:prstGeom>
        </p:spPr>
      </p:pic>
    </p:spTree>
    <p:extLst>
      <p:ext uri="{BB962C8B-B14F-4D97-AF65-F5344CB8AC3E}">
        <p14:creationId xmlns:p14="http://schemas.microsoft.com/office/powerpoint/2010/main" val="171777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topbar_titl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C65C-85EC-4B3B-B954-15A5559D5835}"/>
              </a:ext>
            </a:extLst>
          </p:cNvPr>
          <p:cNvSpPr>
            <a:spLocks noGrp="1"/>
          </p:cNvSpPr>
          <p:nvPr>
            <p:ph type="title"/>
          </p:nvPr>
        </p:nvSpPr>
        <p:spPr>
          <a:xfrm>
            <a:off x="332868" y="695326"/>
            <a:ext cx="11020931" cy="1325563"/>
          </a:xfrm>
        </p:spPr>
        <p:txBody>
          <a:bodyPr/>
          <a:lstStyle>
            <a:lvl1pPr>
              <a:defRPr b="1">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735F927-A573-4D49-A12A-C0B1C6763B13}"/>
              </a:ext>
            </a:extLst>
          </p:cNvPr>
          <p:cNvSpPr>
            <a:spLocks noGrp="1"/>
          </p:cNvSpPr>
          <p:nvPr>
            <p:ph idx="1" hasCustomPrompt="1"/>
          </p:nvPr>
        </p:nvSpPr>
        <p:spPr>
          <a:xfrm>
            <a:off x="332868" y="2209799"/>
            <a:ext cx="11020932" cy="3967163"/>
          </a:xfrm>
        </p:spPr>
        <p:txBody>
          <a:bodyPr/>
          <a:lstStyle/>
          <a:p>
            <a:pPr lvl="0"/>
            <a:r>
              <a:rPr lang="en-US"/>
              <a:t>Insert Chart/Table/Image</a:t>
            </a:r>
          </a:p>
        </p:txBody>
      </p:sp>
      <p:pic>
        <p:nvPicPr>
          <p:cNvPr id="8" name="Picture 7">
            <a:extLst>
              <a:ext uri="{FF2B5EF4-FFF2-40B4-BE49-F238E27FC236}">
                <a16:creationId xmlns:a16="http://schemas.microsoft.com/office/drawing/2014/main" id="{D9A4BB01-3AEB-4C35-BCB8-025B58A56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479552"/>
          </a:xfrm>
          <a:prstGeom prst="rect">
            <a:avLst/>
          </a:prstGeom>
        </p:spPr>
      </p:pic>
      <p:cxnSp>
        <p:nvCxnSpPr>
          <p:cNvPr id="12" name="Straight Connector 11">
            <a:extLst>
              <a:ext uri="{FF2B5EF4-FFF2-40B4-BE49-F238E27FC236}">
                <a16:creationId xmlns:a16="http://schemas.microsoft.com/office/drawing/2014/main" id="{C78DFD4B-4DAC-46F8-83AE-4291A9F6DE10}"/>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1BA98F-A9D6-443D-8EED-02CA39BB17FE}"/>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1" name="Text Placeholder 20">
            <a:extLst>
              <a:ext uri="{FF2B5EF4-FFF2-40B4-BE49-F238E27FC236}">
                <a16:creationId xmlns:a16="http://schemas.microsoft.com/office/drawing/2014/main" id="{D5D0482B-1D9A-4CFA-8D01-9235379E6183}"/>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9" name="Picture 8" descr="Kaiser Permanente Institute for Health Research Logo">
            <a:extLst>
              <a:ext uri="{FF2B5EF4-FFF2-40B4-BE49-F238E27FC236}">
                <a16:creationId xmlns:a16="http://schemas.microsoft.com/office/drawing/2014/main" id="{2C830F96-72F0-41EC-9084-C8D42E94D6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31184" y="102616"/>
            <a:ext cx="1290917" cy="274320"/>
          </a:xfrm>
          <a:prstGeom prst="rect">
            <a:avLst/>
          </a:prstGeom>
        </p:spPr>
      </p:pic>
    </p:spTree>
    <p:extLst>
      <p:ext uri="{BB962C8B-B14F-4D97-AF65-F5344CB8AC3E}">
        <p14:creationId xmlns:p14="http://schemas.microsoft.com/office/powerpoint/2010/main" val="379912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highbar_title/subheadings/bulletpoi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32A20D-523E-4BE1-BB70-91B500B786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479552"/>
          </a:xfrm>
          <a:prstGeom prst="rect">
            <a:avLst/>
          </a:prstGeom>
        </p:spPr>
      </p:pic>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6" y="776924"/>
            <a:ext cx="11020931" cy="1202624"/>
          </a:xfrm>
        </p:spPr>
        <p:txBody>
          <a:bodyPr/>
          <a:lstStyle>
            <a:lvl1pPr>
              <a:defRPr b="1">
                <a:solidFill>
                  <a:schemeClr val="accent1">
                    <a:lumMod val="75000"/>
                  </a:schemeClr>
                </a:solidFill>
              </a:defRPr>
            </a:lvl1pPr>
          </a:lstStyle>
          <a:p>
            <a:r>
              <a:rPr lang="en-US"/>
              <a:t>Title Area</a:t>
            </a:r>
          </a:p>
        </p:txBody>
      </p:sp>
      <p:sp>
        <p:nvSpPr>
          <p:cNvPr id="9" name="Text Placeholder 13">
            <a:extLst>
              <a:ext uri="{FF2B5EF4-FFF2-40B4-BE49-F238E27FC236}">
                <a16:creationId xmlns:a16="http://schemas.microsoft.com/office/drawing/2014/main" id="{31DD806E-735F-4FF4-A9EC-8A37C4DE9DC8}"/>
              </a:ext>
            </a:extLst>
          </p:cNvPr>
          <p:cNvSpPr>
            <a:spLocks noGrp="1"/>
          </p:cNvSpPr>
          <p:nvPr>
            <p:ph type="body" sz="quarter" idx="15" hasCustomPrompt="1"/>
          </p:nvPr>
        </p:nvSpPr>
        <p:spPr>
          <a:xfrm>
            <a:off x="332867" y="2188837"/>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10" name="Text Placeholder 13">
            <a:extLst>
              <a:ext uri="{FF2B5EF4-FFF2-40B4-BE49-F238E27FC236}">
                <a16:creationId xmlns:a16="http://schemas.microsoft.com/office/drawing/2014/main" id="{51B541AF-8283-418C-97D3-9ECB1D2C1407}"/>
              </a:ext>
            </a:extLst>
          </p:cNvPr>
          <p:cNvSpPr>
            <a:spLocks noGrp="1"/>
          </p:cNvSpPr>
          <p:nvPr>
            <p:ph type="body" sz="quarter" idx="13" hasCustomPrompt="1"/>
          </p:nvPr>
        </p:nvSpPr>
        <p:spPr>
          <a:xfrm>
            <a:off x="332866" y="2715539"/>
            <a:ext cx="11020931" cy="721301"/>
          </a:xfrm>
        </p:spPr>
        <p:txBody>
          <a:bodyPr>
            <a:normAutofit/>
          </a:bodyPr>
          <a:lstStyle>
            <a:lvl1pPr>
              <a:defRPr sz="1800"/>
            </a:lvl1pPr>
          </a:lstStyle>
          <a:p>
            <a:pPr lvl="0"/>
            <a:r>
              <a:rPr lang="en-US"/>
              <a:t>Enter bullet point here</a:t>
            </a:r>
          </a:p>
        </p:txBody>
      </p:sp>
      <p:sp>
        <p:nvSpPr>
          <p:cNvPr id="11" name="Text Placeholder 13">
            <a:extLst>
              <a:ext uri="{FF2B5EF4-FFF2-40B4-BE49-F238E27FC236}">
                <a16:creationId xmlns:a16="http://schemas.microsoft.com/office/drawing/2014/main" id="{76AB29F8-3FB4-4BFB-9728-9376BD7B5E55}"/>
              </a:ext>
            </a:extLst>
          </p:cNvPr>
          <p:cNvSpPr>
            <a:spLocks noGrp="1"/>
          </p:cNvSpPr>
          <p:nvPr>
            <p:ph type="body" sz="quarter" idx="20" hasCustomPrompt="1"/>
          </p:nvPr>
        </p:nvSpPr>
        <p:spPr>
          <a:xfrm>
            <a:off x="332867" y="3571100"/>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13" name="Text Placeholder 13">
            <a:extLst>
              <a:ext uri="{FF2B5EF4-FFF2-40B4-BE49-F238E27FC236}">
                <a16:creationId xmlns:a16="http://schemas.microsoft.com/office/drawing/2014/main" id="{A30663D4-69AF-44E6-A634-5ACF22520B92}"/>
              </a:ext>
            </a:extLst>
          </p:cNvPr>
          <p:cNvSpPr>
            <a:spLocks noGrp="1"/>
          </p:cNvSpPr>
          <p:nvPr>
            <p:ph type="body" sz="quarter" idx="18" hasCustomPrompt="1"/>
          </p:nvPr>
        </p:nvSpPr>
        <p:spPr>
          <a:xfrm>
            <a:off x="332866" y="4134569"/>
            <a:ext cx="11020931" cy="721301"/>
          </a:xfrm>
        </p:spPr>
        <p:txBody>
          <a:bodyPr>
            <a:normAutofit/>
          </a:bodyPr>
          <a:lstStyle>
            <a:lvl1pPr>
              <a:defRPr sz="1800"/>
            </a:lvl1pPr>
          </a:lstStyle>
          <a:p>
            <a:pPr lvl="0"/>
            <a:r>
              <a:rPr lang="en-US"/>
              <a:t>Enter bullet point here</a:t>
            </a:r>
          </a:p>
        </p:txBody>
      </p:sp>
      <p:sp>
        <p:nvSpPr>
          <p:cNvPr id="15" name="Text Placeholder 13">
            <a:extLst>
              <a:ext uri="{FF2B5EF4-FFF2-40B4-BE49-F238E27FC236}">
                <a16:creationId xmlns:a16="http://schemas.microsoft.com/office/drawing/2014/main" id="{87CEF2AA-11E4-4041-866E-ED353E6490CF}"/>
              </a:ext>
            </a:extLst>
          </p:cNvPr>
          <p:cNvSpPr>
            <a:spLocks noGrp="1"/>
          </p:cNvSpPr>
          <p:nvPr>
            <p:ph type="body" sz="quarter" idx="21" hasCustomPrompt="1"/>
          </p:nvPr>
        </p:nvSpPr>
        <p:spPr>
          <a:xfrm>
            <a:off x="332867" y="4963260"/>
            <a:ext cx="9350629" cy="525546"/>
          </a:xfrm>
        </p:spPr>
        <p:txBody>
          <a:bodyPr anchor="ctr">
            <a:normAutofit/>
          </a:bodyPr>
          <a:lstStyle>
            <a:lvl1pPr marL="0" indent="0">
              <a:lnSpc>
                <a:spcPct val="100000"/>
              </a:lnSpc>
              <a:buNone/>
              <a:defRPr sz="2400">
                <a:solidFill>
                  <a:schemeClr val="accent1"/>
                </a:solidFill>
              </a:defRPr>
            </a:lvl1pPr>
          </a:lstStyle>
          <a:p>
            <a:pPr lvl="0"/>
            <a:r>
              <a:rPr lang="en-US"/>
              <a:t>Heading 2</a:t>
            </a:r>
          </a:p>
        </p:txBody>
      </p:sp>
      <p:sp>
        <p:nvSpPr>
          <p:cNvPr id="16" name="Text Placeholder 13">
            <a:extLst>
              <a:ext uri="{FF2B5EF4-FFF2-40B4-BE49-F238E27FC236}">
                <a16:creationId xmlns:a16="http://schemas.microsoft.com/office/drawing/2014/main" id="{E5DB7721-0990-4588-95A1-1915D3752F95}"/>
              </a:ext>
            </a:extLst>
          </p:cNvPr>
          <p:cNvSpPr>
            <a:spLocks noGrp="1"/>
          </p:cNvSpPr>
          <p:nvPr>
            <p:ph type="body" sz="quarter" idx="19" hasCustomPrompt="1"/>
          </p:nvPr>
        </p:nvSpPr>
        <p:spPr>
          <a:xfrm>
            <a:off x="332866" y="5488806"/>
            <a:ext cx="11020931" cy="721301"/>
          </a:xfrm>
        </p:spPr>
        <p:txBody>
          <a:bodyPr>
            <a:normAutofit/>
          </a:bodyPr>
          <a:lstStyle>
            <a:lvl1pPr>
              <a:spcBef>
                <a:spcPts val="0"/>
              </a:spcBef>
              <a:defRPr sz="1800"/>
            </a:lvl1pPr>
          </a:lstStyle>
          <a:p>
            <a:pPr lvl="0"/>
            <a:r>
              <a:rPr lang="en-US"/>
              <a:t>Enter bullet point here</a:t>
            </a:r>
          </a:p>
        </p:txBody>
      </p:sp>
      <p:sp>
        <p:nvSpPr>
          <p:cNvPr id="14" name="TextBox 13">
            <a:extLst>
              <a:ext uri="{FF2B5EF4-FFF2-40B4-BE49-F238E27FC236}">
                <a16:creationId xmlns:a16="http://schemas.microsoft.com/office/drawing/2014/main" id="{9515A723-D697-471A-B62B-175B587EC520}"/>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7" name="Text Placeholder 20">
            <a:extLst>
              <a:ext uri="{FF2B5EF4-FFF2-40B4-BE49-F238E27FC236}">
                <a16:creationId xmlns:a16="http://schemas.microsoft.com/office/drawing/2014/main" id="{9F05462D-9B02-49B4-B14C-FB105B69D914}"/>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20" name="Picture 19" descr="Kaiser Permanente Institute for Health Research Logo">
            <a:extLst>
              <a:ext uri="{FF2B5EF4-FFF2-40B4-BE49-F238E27FC236}">
                <a16:creationId xmlns:a16="http://schemas.microsoft.com/office/drawing/2014/main" id="{987F20C6-7EBD-432E-AD04-5D0E316621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31184" y="102616"/>
            <a:ext cx="1290917" cy="274320"/>
          </a:xfrm>
          <a:prstGeom prst="rect">
            <a:avLst/>
          </a:prstGeom>
        </p:spPr>
      </p:pic>
    </p:spTree>
    <p:extLst>
      <p:ext uri="{BB962C8B-B14F-4D97-AF65-F5344CB8AC3E}">
        <p14:creationId xmlns:p14="http://schemas.microsoft.com/office/powerpoint/2010/main" val="2288449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Slide_IHR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82E-7012-4C03-B4EE-3E1AEBD6F9DA}"/>
              </a:ext>
            </a:extLst>
          </p:cNvPr>
          <p:cNvSpPr>
            <a:spLocks noGrp="1"/>
          </p:cNvSpPr>
          <p:nvPr>
            <p:ph type="title"/>
          </p:nvPr>
        </p:nvSpPr>
        <p:spPr>
          <a:xfrm>
            <a:off x="332868" y="770104"/>
            <a:ext cx="11020932" cy="1325563"/>
          </a:xfrm>
        </p:spPr>
        <p:txBody>
          <a:bodyPr/>
          <a:lstStyle>
            <a:lvl1pPr>
              <a:defRPr b="1">
                <a:solidFill>
                  <a:schemeClr val="accent1">
                    <a:lumMod val="75000"/>
                  </a:schemeClr>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B0828E85-B724-44EE-A4F6-53233F5AEEEF}"/>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653787-9D3D-4763-9767-04633EC87EA2}"/>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7" name="Text Placeholder 20">
            <a:extLst>
              <a:ext uri="{FF2B5EF4-FFF2-40B4-BE49-F238E27FC236}">
                <a16:creationId xmlns:a16="http://schemas.microsoft.com/office/drawing/2014/main" id="{F1B1B3D4-8FF9-435F-89A5-CFDB35462596}"/>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9" name="Picture 8" descr="Kaiser Permanente Institute for Health Research Logo">
            <a:extLst>
              <a:ext uri="{FF2B5EF4-FFF2-40B4-BE49-F238E27FC236}">
                <a16:creationId xmlns:a16="http://schemas.microsoft.com/office/drawing/2014/main" id="{D058006D-DBB2-4249-B90C-23D0BC8240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566599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ullet Points Slide_IHR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82E-7012-4C03-B4EE-3E1AEBD6F9DA}"/>
              </a:ext>
            </a:extLst>
          </p:cNvPr>
          <p:cNvSpPr>
            <a:spLocks noGrp="1"/>
          </p:cNvSpPr>
          <p:nvPr>
            <p:ph type="title"/>
          </p:nvPr>
        </p:nvSpPr>
        <p:spPr>
          <a:xfrm>
            <a:off x="332867" y="782941"/>
            <a:ext cx="11309784" cy="1325563"/>
          </a:xfrm>
        </p:spPr>
        <p:txBody>
          <a:bodyPr/>
          <a:lstStyle>
            <a:lvl1pPr>
              <a:defRPr b="1">
                <a:solidFill>
                  <a:schemeClr val="accent1">
                    <a:lumMod val="75000"/>
                  </a:schemeClr>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B0828E85-B724-44EE-A4F6-53233F5AEEEF}"/>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653787-9D3D-4763-9767-04633EC87EA2}"/>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7" name="Text Placeholder 13">
            <a:extLst>
              <a:ext uri="{FF2B5EF4-FFF2-40B4-BE49-F238E27FC236}">
                <a16:creationId xmlns:a16="http://schemas.microsoft.com/office/drawing/2014/main" id="{52AD4A8F-58FD-4E15-AE14-31D273BE5460}"/>
              </a:ext>
            </a:extLst>
          </p:cNvPr>
          <p:cNvSpPr>
            <a:spLocks noGrp="1"/>
          </p:cNvSpPr>
          <p:nvPr>
            <p:ph type="body" sz="quarter" idx="13"/>
          </p:nvPr>
        </p:nvSpPr>
        <p:spPr>
          <a:xfrm>
            <a:off x="341724" y="2284665"/>
            <a:ext cx="11300926" cy="392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0">
            <a:extLst>
              <a:ext uri="{FF2B5EF4-FFF2-40B4-BE49-F238E27FC236}">
                <a16:creationId xmlns:a16="http://schemas.microsoft.com/office/drawing/2014/main" id="{343F9872-8139-4F67-A099-E9C3400E0AE6}"/>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9" name="Picture 8" descr="Kaiser Permanente Institute for Health Research Logo">
            <a:extLst>
              <a:ext uri="{FF2B5EF4-FFF2-40B4-BE49-F238E27FC236}">
                <a16:creationId xmlns:a16="http://schemas.microsoft.com/office/drawing/2014/main" id="{BAC17F07-3D33-4EE9-9CD3-004DDE946B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045964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Table Slide_IHR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82E-7012-4C03-B4EE-3E1AEBD6F9DA}"/>
              </a:ext>
            </a:extLst>
          </p:cNvPr>
          <p:cNvSpPr>
            <a:spLocks noGrp="1"/>
          </p:cNvSpPr>
          <p:nvPr>
            <p:ph type="title"/>
          </p:nvPr>
        </p:nvSpPr>
        <p:spPr>
          <a:xfrm>
            <a:off x="332867" y="938164"/>
            <a:ext cx="11384211" cy="1227811"/>
          </a:xfrm>
        </p:spPr>
        <p:txBody>
          <a:bodyPr/>
          <a:lstStyle>
            <a:lvl1pPr>
              <a:defRPr b="1">
                <a:solidFill>
                  <a:schemeClr val="accent1">
                    <a:lumMod val="75000"/>
                  </a:schemeClr>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B0828E85-B724-44EE-A4F6-53233F5AEEEF}"/>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653787-9D3D-4763-9767-04633EC87EA2}"/>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1" name="Content Placeholder 5">
            <a:extLst>
              <a:ext uri="{FF2B5EF4-FFF2-40B4-BE49-F238E27FC236}">
                <a16:creationId xmlns:a16="http://schemas.microsoft.com/office/drawing/2014/main" id="{67D5BBA2-2179-4A45-95A8-C91AC098EDAC}"/>
              </a:ext>
            </a:extLst>
          </p:cNvPr>
          <p:cNvSpPr>
            <a:spLocks noGrp="1"/>
          </p:cNvSpPr>
          <p:nvPr>
            <p:ph sz="quarter" idx="16" hasCustomPrompt="1"/>
          </p:nvPr>
        </p:nvSpPr>
        <p:spPr>
          <a:xfrm>
            <a:off x="332868" y="2298699"/>
            <a:ext cx="11384199" cy="3924301"/>
          </a:xfrm>
        </p:spPr>
        <p:txBody>
          <a:bodyPr/>
          <a:lstStyle>
            <a:lvl1pPr marL="0" indent="0">
              <a:buNone/>
              <a:defRPr/>
            </a:lvl1pPr>
          </a:lstStyle>
          <a:p>
            <a:pPr lvl="0"/>
            <a:r>
              <a:rPr lang="en-US"/>
              <a:t>Insert Chart/Table/Image</a:t>
            </a:r>
          </a:p>
        </p:txBody>
      </p:sp>
      <p:sp>
        <p:nvSpPr>
          <p:cNvPr id="12" name="Text Placeholder 20">
            <a:extLst>
              <a:ext uri="{FF2B5EF4-FFF2-40B4-BE49-F238E27FC236}">
                <a16:creationId xmlns:a16="http://schemas.microsoft.com/office/drawing/2014/main" id="{E5DFB2C3-EB25-48A6-8213-BB5FABDF460C}"/>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9" name="Picture 8" descr="Kaiser Permanente Institute for Health Research Logo">
            <a:extLst>
              <a:ext uri="{FF2B5EF4-FFF2-40B4-BE49-F238E27FC236}">
                <a16:creationId xmlns:a16="http://schemas.microsoft.com/office/drawing/2014/main" id="{FF1F97E2-029A-4344-8EBD-5C7B6A6CD0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1950968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Bullet Points and Chart/Table Slide_IHR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782E-7012-4C03-B4EE-3E1AEBD6F9DA}"/>
              </a:ext>
            </a:extLst>
          </p:cNvPr>
          <p:cNvSpPr>
            <a:spLocks noGrp="1"/>
          </p:cNvSpPr>
          <p:nvPr>
            <p:ph type="title"/>
          </p:nvPr>
        </p:nvSpPr>
        <p:spPr>
          <a:xfrm>
            <a:off x="332868" y="770202"/>
            <a:ext cx="11341093" cy="1325563"/>
          </a:xfrm>
        </p:spPr>
        <p:txBody>
          <a:bodyPr/>
          <a:lstStyle>
            <a:lvl1pPr>
              <a:defRPr b="1">
                <a:solidFill>
                  <a:schemeClr val="accent1">
                    <a:lumMod val="75000"/>
                  </a:schemeClr>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B0828E85-B724-44EE-A4F6-53233F5AEEEF}"/>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5">
            <a:extLst>
              <a:ext uri="{FF2B5EF4-FFF2-40B4-BE49-F238E27FC236}">
                <a16:creationId xmlns:a16="http://schemas.microsoft.com/office/drawing/2014/main" id="{5C76307C-E186-4855-B833-0BDCF4F5FDEB}"/>
              </a:ext>
            </a:extLst>
          </p:cNvPr>
          <p:cNvSpPr>
            <a:spLocks noGrp="1"/>
          </p:cNvSpPr>
          <p:nvPr>
            <p:ph sz="quarter" idx="16" hasCustomPrompt="1"/>
          </p:nvPr>
        </p:nvSpPr>
        <p:spPr>
          <a:xfrm>
            <a:off x="5499093" y="2274187"/>
            <a:ext cx="6174868" cy="3948814"/>
          </a:xfrm>
        </p:spPr>
        <p:txBody>
          <a:bodyPr/>
          <a:lstStyle>
            <a:lvl1pPr marL="0" indent="0">
              <a:buNone/>
              <a:defRPr/>
            </a:lvl1pPr>
          </a:lstStyle>
          <a:p>
            <a:pPr lvl="0"/>
            <a:r>
              <a:rPr lang="en-US"/>
              <a:t>Insert Chart/Table/Image</a:t>
            </a:r>
          </a:p>
        </p:txBody>
      </p:sp>
      <p:sp>
        <p:nvSpPr>
          <p:cNvPr id="13" name="Text Placeholder 3">
            <a:extLst>
              <a:ext uri="{FF2B5EF4-FFF2-40B4-BE49-F238E27FC236}">
                <a16:creationId xmlns:a16="http://schemas.microsoft.com/office/drawing/2014/main" id="{E7D07FBF-8FA4-412F-B456-94D728B672B1}"/>
              </a:ext>
            </a:extLst>
          </p:cNvPr>
          <p:cNvSpPr>
            <a:spLocks noGrp="1"/>
          </p:cNvSpPr>
          <p:nvPr>
            <p:ph type="body" sz="quarter" idx="18" hasCustomPrompt="1"/>
          </p:nvPr>
        </p:nvSpPr>
        <p:spPr>
          <a:xfrm>
            <a:off x="332868" y="2279647"/>
            <a:ext cx="4826510" cy="3924301"/>
          </a:xfrm>
        </p:spPr>
        <p:txBody>
          <a:bodyPr>
            <a:normAutofit/>
          </a:bodyPr>
          <a:lstStyle>
            <a:lvl1pPr>
              <a:defRPr sz="2000"/>
            </a:lvl1pPr>
          </a:lstStyle>
          <a:p>
            <a:pPr lvl="0"/>
            <a:r>
              <a:rPr lang="en-US"/>
              <a:t>Click to add bullet points</a:t>
            </a:r>
          </a:p>
        </p:txBody>
      </p:sp>
      <p:sp>
        <p:nvSpPr>
          <p:cNvPr id="11" name="TextBox 10">
            <a:extLst>
              <a:ext uri="{FF2B5EF4-FFF2-40B4-BE49-F238E27FC236}">
                <a16:creationId xmlns:a16="http://schemas.microsoft.com/office/drawing/2014/main" id="{7452708F-3D43-43FA-B091-CEEAD69C232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2" name="Text Placeholder 20">
            <a:extLst>
              <a:ext uri="{FF2B5EF4-FFF2-40B4-BE49-F238E27FC236}">
                <a16:creationId xmlns:a16="http://schemas.microsoft.com/office/drawing/2014/main" id="{38AC9BF8-3199-480D-9996-30ED82BFD71F}"/>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9" name="Picture 8" descr="Kaiser Permanente Institute for Health Research Logo">
            <a:extLst>
              <a:ext uri="{FF2B5EF4-FFF2-40B4-BE49-F238E27FC236}">
                <a16:creationId xmlns:a16="http://schemas.microsoft.com/office/drawing/2014/main" id="{34A9D319-3E2F-41FC-9C45-4AC9E6BBD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92977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icture containing mountain, sky, outdoor, nature">
            <a:extLst>
              <a:ext uri="{FF2B5EF4-FFF2-40B4-BE49-F238E27FC236}">
                <a16:creationId xmlns:a16="http://schemas.microsoft.com/office/drawing/2014/main" id="{E600E769-DB15-4525-A8FD-8CED527882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0">
            <a:extLst>
              <a:ext uri="{FF2B5EF4-FFF2-40B4-BE49-F238E27FC236}">
                <a16:creationId xmlns:a16="http://schemas.microsoft.com/office/drawing/2014/main" id="{DADE8B20-6DED-4D94-8E24-AFD821BD2F7A}"/>
              </a:ext>
            </a:extLst>
          </p:cNvPr>
          <p:cNvSpPr>
            <a:spLocks noGrp="1"/>
          </p:cNvSpPr>
          <p:nvPr>
            <p:ph type="body" sz="quarter" idx="10" hasCustomPrompt="1"/>
          </p:nvPr>
        </p:nvSpPr>
        <p:spPr>
          <a:xfrm>
            <a:off x="1854554" y="1282495"/>
            <a:ext cx="8483954" cy="1865388"/>
          </a:xfrm>
        </p:spPr>
        <p:txBody>
          <a:bodyPr>
            <a:noAutofit/>
          </a:bodyPr>
          <a:lstStyle>
            <a:lvl1pPr marL="0" indent="0" algn="ctr">
              <a:lnSpc>
                <a:spcPts val="8000"/>
              </a:lnSpc>
              <a:spcBef>
                <a:spcPts val="0"/>
              </a:spcBef>
              <a:buNone/>
              <a:defRPr sz="8000" b="1">
                <a:solidFill>
                  <a:schemeClr val="bg1"/>
                </a:solidFill>
              </a:defRPr>
            </a:lvl1pPr>
          </a:lstStyle>
          <a:p>
            <a:pPr lvl="0"/>
            <a:r>
              <a:rPr lang="en-US"/>
              <a:t>TITLE OF YOUR PRESENTATION</a:t>
            </a:r>
          </a:p>
        </p:txBody>
      </p:sp>
      <p:sp>
        <p:nvSpPr>
          <p:cNvPr id="6" name="Text Placeholder 23">
            <a:extLst>
              <a:ext uri="{FF2B5EF4-FFF2-40B4-BE49-F238E27FC236}">
                <a16:creationId xmlns:a16="http://schemas.microsoft.com/office/drawing/2014/main" id="{59FF5954-55D7-4ACB-8AB1-9C922E8601AD}"/>
              </a:ext>
            </a:extLst>
          </p:cNvPr>
          <p:cNvSpPr>
            <a:spLocks noGrp="1"/>
          </p:cNvSpPr>
          <p:nvPr>
            <p:ph type="body" sz="quarter" idx="11" hasCustomPrompt="1"/>
          </p:nvPr>
        </p:nvSpPr>
        <p:spPr>
          <a:xfrm>
            <a:off x="1854554" y="3590999"/>
            <a:ext cx="8483600" cy="497835"/>
          </a:xfrm>
        </p:spPr>
        <p:txBody>
          <a:bodyPr>
            <a:normAutofit/>
          </a:bodyPr>
          <a:lstStyle>
            <a:lvl1pPr marL="0" indent="0" algn="ctr">
              <a:buNone/>
              <a:defRPr sz="2000">
                <a:solidFill>
                  <a:schemeClr val="bg1"/>
                </a:solidFill>
              </a:defRPr>
            </a:lvl1pPr>
          </a:lstStyle>
          <a:p>
            <a:pPr lvl="0"/>
            <a:r>
              <a:rPr lang="en-US"/>
              <a:t>VENUE . DATE . PRESENTER</a:t>
            </a:r>
          </a:p>
        </p:txBody>
      </p:sp>
      <p:pic>
        <p:nvPicPr>
          <p:cNvPr id="7" name="Picture 6" descr="Kaiser Permanente Institute for Health Research Logo">
            <a:extLst>
              <a:ext uri="{FF2B5EF4-FFF2-40B4-BE49-F238E27FC236}">
                <a16:creationId xmlns:a16="http://schemas.microsoft.com/office/drawing/2014/main" id="{FDFDA39A-65F7-4F38-8576-0493B1C3ED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33083" y="302639"/>
            <a:ext cx="2525834" cy="536740"/>
          </a:xfrm>
          <a:prstGeom prst="rect">
            <a:avLst/>
          </a:prstGeom>
        </p:spPr>
      </p:pic>
      <p:sp>
        <p:nvSpPr>
          <p:cNvPr id="8" name="Rectangle 7">
            <a:extLst>
              <a:ext uri="{FF2B5EF4-FFF2-40B4-BE49-F238E27FC236}">
                <a16:creationId xmlns:a16="http://schemas.microsoft.com/office/drawing/2014/main" id="{62AC6F03-9366-4B56-98F7-919E5C712294}"/>
              </a:ext>
              <a:ext uri="{C183D7F6-B498-43B3-948B-1728B52AA6E4}">
                <adec:decorative xmlns:adec="http://schemas.microsoft.com/office/drawing/2017/decorative" val="1"/>
              </a:ext>
            </a:extLst>
          </p:cNvPr>
          <p:cNvSpPr/>
          <p:nvPr userDrawn="1"/>
        </p:nvSpPr>
        <p:spPr>
          <a:xfrm>
            <a:off x="0" y="6068934"/>
            <a:ext cx="12192000" cy="82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6">
            <a:extLst>
              <a:ext uri="{FF2B5EF4-FFF2-40B4-BE49-F238E27FC236}">
                <a16:creationId xmlns:a16="http://schemas.microsoft.com/office/drawing/2014/main" id="{C1447DC8-C668-4C61-9D0F-494E4FBFEC43}"/>
              </a:ext>
            </a:extLst>
          </p:cNvPr>
          <p:cNvSpPr>
            <a:spLocks noGrp="1"/>
          </p:cNvSpPr>
          <p:nvPr>
            <p:ph type="pic" sz="quarter" idx="12" hasCustomPrompt="1"/>
          </p:nvPr>
        </p:nvSpPr>
        <p:spPr>
          <a:xfrm>
            <a:off x="2783110" y="6254610"/>
            <a:ext cx="1782763" cy="494242"/>
          </a:xfrm>
        </p:spPr>
        <p:txBody>
          <a:bodyPr>
            <a:noAutofit/>
          </a:bodyPr>
          <a:lstStyle>
            <a:lvl1pPr marL="0" indent="0">
              <a:buNone/>
              <a:defRPr sz="1400"/>
            </a:lvl1pPr>
          </a:lstStyle>
          <a:p>
            <a:r>
              <a:rPr lang="en-US"/>
              <a:t>Insert Logo</a:t>
            </a:r>
          </a:p>
        </p:txBody>
      </p:sp>
      <p:sp>
        <p:nvSpPr>
          <p:cNvPr id="10" name="Picture Placeholder 26">
            <a:extLst>
              <a:ext uri="{FF2B5EF4-FFF2-40B4-BE49-F238E27FC236}">
                <a16:creationId xmlns:a16="http://schemas.microsoft.com/office/drawing/2014/main" id="{8DFC84F8-4953-4F2E-9D7E-F798D8FA0C69}"/>
              </a:ext>
            </a:extLst>
          </p:cNvPr>
          <p:cNvSpPr>
            <a:spLocks noGrp="1"/>
          </p:cNvSpPr>
          <p:nvPr>
            <p:ph type="pic" sz="quarter" idx="14" hasCustomPrompt="1"/>
          </p:nvPr>
        </p:nvSpPr>
        <p:spPr>
          <a:xfrm>
            <a:off x="5204442" y="6254610"/>
            <a:ext cx="1782763" cy="494242"/>
          </a:xfrm>
        </p:spPr>
        <p:txBody>
          <a:bodyPr>
            <a:noAutofit/>
          </a:bodyPr>
          <a:lstStyle>
            <a:lvl1pPr marL="0" indent="0">
              <a:buNone/>
              <a:defRPr sz="1400"/>
            </a:lvl1pPr>
          </a:lstStyle>
          <a:p>
            <a:r>
              <a:rPr lang="en-US"/>
              <a:t>Insert Logo</a:t>
            </a:r>
          </a:p>
        </p:txBody>
      </p:sp>
      <p:sp>
        <p:nvSpPr>
          <p:cNvPr id="11" name="Picture Placeholder 26">
            <a:extLst>
              <a:ext uri="{FF2B5EF4-FFF2-40B4-BE49-F238E27FC236}">
                <a16:creationId xmlns:a16="http://schemas.microsoft.com/office/drawing/2014/main" id="{E32A4ECD-C960-4A93-B24F-CE3387A2BA22}"/>
              </a:ext>
            </a:extLst>
          </p:cNvPr>
          <p:cNvSpPr>
            <a:spLocks noGrp="1"/>
          </p:cNvSpPr>
          <p:nvPr>
            <p:ph type="pic" sz="quarter" idx="15" hasCustomPrompt="1"/>
          </p:nvPr>
        </p:nvSpPr>
        <p:spPr>
          <a:xfrm>
            <a:off x="7625774" y="6254610"/>
            <a:ext cx="1782763" cy="494242"/>
          </a:xfrm>
        </p:spPr>
        <p:txBody>
          <a:bodyPr>
            <a:noAutofit/>
          </a:bodyPr>
          <a:lstStyle>
            <a:lvl1pPr marL="0" indent="0">
              <a:buNone/>
              <a:defRPr sz="1400"/>
            </a:lvl1pPr>
          </a:lstStyle>
          <a:p>
            <a:r>
              <a:rPr lang="en-US"/>
              <a:t>Insert Logo</a:t>
            </a:r>
          </a:p>
        </p:txBody>
      </p:sp>
      <p:sp>
        <p:nvSpPr>
          <p:cNvPr id="12" name="Picture Placeholder 26">
            <a:extLst>
              <a:ext uri="{FF2B5EF4-FFF2-40B4-BE49-F238E27FC236}">
                <a16:creationId xmlns:a16="http://schemas.microsoft.com/office/drawing/2014/main" id="{5A8B56A9-C3AE-4768-A04B-3F001AFCDE1F}"/>
              </a:ext>
            </a:extLst>
          </p:cNvPr>
          <p:cNvSpPr>
            <a:spLocks noGrp="1"/>
          </p:cNvSpPr>
          <p:nvPr>
            <p:ph type="pic" sz="quarter" idx="16" hasCustomPrompt="1"/>
          </p:nvPr>
        </p:nvSpPr>
        <p:spPr>
          <a:xfrm>
            <a:off x="10006615" y="6254610"/>
            <a:ext cx="1782763" cy="494242"/>
          </a:xfrm>
        </p:spPr>
        <p:txBody>
          <a:bodyPr>
            <a:noAutofit/>
          </a:bodyPr>
          <a:lstStyle>
            <a:lvl1pPr marL="0" indent="0">
              <a:buNone/>
              <a:defRPr sz="1400"/>
            </a:lvl1pPr>
          </a:lstStyle>
          <a:p>
            <a:r>
              <a:rPr lang="en-US"/>
              <a:t>Insert Logo</a:t>
            </a:r>
          </a:p>
        </p:txBody>
      </p:sp>
      <p:sp>
        <p:nvSpPr>
          <p:cNvPr id="13" name="Picture Placeholder 26">
            <a:extLst>
              <a:ext uri="{FF2B5EF4-FFF2-40B4-BE49-F238E27FC236}">
                <a16:creationId xmlns:a16="http://schemas.microsoft.com/office/drawing/2014/main" id="{302A71D3-0845-4931-BA8B-1566C26B7535}"/>
              </a:ext>
            </a:extLst>
          </p:cNvPr>
          <p:cNvSpPr>
            <a:spLocks noGrp="1"/>
          </p:cNvSpPr>
          <p:nvPr>
            <p:ph type="pic" sz="quarter" idx="17" hasCustomPrompt="1"/>
          </p:nvPr>
        </p:nvSpPr>
        <p:spPr>
          <a:xfrm>
            <a:off x="402622" y="6254610"/>
            <a:ext cx="1782763" cy="494242"/>
          </a:xfrm>
        </p:spPr>
        <p:txBody>
          <a:bodyPr>
            <a:noAutofit/>
          </a:bodyPr>
          <a:lstStyle>
            <a:lvl1pPr marL="0" indent="0">
              <a:buNone/>
              <a:defRPr sz="1400"/>
            </a:lvl1pPr>
          </a:lstStyle>
          <a:p>
            <a:r>
              <a:rPr lang="en-US"/>
              <a:t>Insert Logo</a:t>
            </a:r>
          </a:p>
        </p:txBody>
      </p:sp>
    </p:spTree>
    <p:extLst>
      <p:ext uri="{BB962C8B-B14F-4D97-AF65-F5344CB8AC3E}">
        <p14:creationId xmlns:p14="http://schemas.microsoft.com/office/powerpoint/2010/main" val="2983820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Slide_IHRLogo">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05AF95-6336-4D9A-8994-61AE7B2DCE19}"/>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cxnSp>
        <p:nvCxnSpPr>
          <p:cNvPr id="9" name="Straight Connector 8">
            <a:extLst>
              <a:ext uri="{FF2B5EF4-FFF2-40B4-BE49-F238E27FC236}">
                <a16:creationId xmlns:a16="http://schemas.microsoft.com/office/drawing/2014/main" id="{B44B1E4D-EED4-4F70-94AB-58BEDAB33315}"/>
              </a:ext>
            </a:extLst>
          </p:cNvPr>
          <p:cNvCxnSpPr/>
          <p:nvPr userDrawn="1"/>
        </p:nvCxnSpPr>
        <p:spPr>
          <a:xfrm>
            <a:off x="4543647" y="6446864"/>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41229287-4737-4BE0-A90A-CC32AE277F44}"/>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spTree>
    <p:extLst>
      <p:ext uri="{BB962C8B-B14F-4D97-AF65-F5344CB8AC3E}">
        <p14:creationId xmlns:p14="http://schemas.microsoft.com/office/powerpoint/2010/main" val="4122736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Slide_No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8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Slide_Whit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838200" y="2113754"/>
            <a:ext cx="10515600" cy="1325563"/>
          </a:xfrm>
        </p:spPr>
        <p:txBody>
          <a:bodyPr>
            <a:normAutofit/>
          </a:bodyPr>
          <a:lstStyle>
            <a:lvl1pPr algn="ctr">
              <a:defRPr sz="6000" b="1">
                <a:solidFill>
                  <a:schemeClr val="accent1">
                    <a:lumMod val="75000"/>
                  </a:schemeClr>
                </a:solidFill>
              </a:defRPr>
            </a:lvl1pPr>
          </a:lstStyle>
          <a:p>
            <a:r>
              <a:rPr lang="en-US"/>
              <a:t>Transition Slide Title Area</a:t>
            </a:r>
          </a:p>
        </p:txBody>
      </p:sp>
      <p:sp>
        <p:nvSpPr>
          <p:cNvPr id="3" name="Text Placeholder 2">
            <a:extLst>
              <a:ext uri="{FF2B5EF4-FFF2-40B4-BE49-F238E27FC236}">
                <a16:creationId xmlns:a16="http://schemas.microsoft.com/office/drawing/2014/main" id="{CD218D3F-9981-41BB-93AA-610F456119A1}"/>
              </a:ext>
            </a:extLst>
          </p:cNvPr>
          <p:cNvSpPr>
            <a:spLocks noGrp="1"/>
          </p:cNvSpPr>
          <p:nvPr>
            <p:ph type="body" sz="quarter" idx="10" hasCustomPrompt="1"/>
          </p:nvPr>
        </p:nvSpPr>
        <p:spPr>
          <a:xfrm>
            <a:off x="838200" y="3692562"/>
            <a:ext cx="10515600" cy="812800"/>
          </a:xfrm>
        </p:spPr>
        <p:txBody>
          <a:bodyPr/>
          <a:lstStyle>
            <a:lvl1pPr marL="0" indent="0" algn="ctr">
              <a:buNone/>
              <a:defRPr/>
            </a:lvl1pPr>
          </a:lstStyle>
          <a:p>
            <a:pPr lvl="0"/>
            <a:r>
              <a:rPr lang="en-US"/>
              <a:t>Subheading Space</a:t>
            </a:r>
          </a:p>
        </p:txBody>
      </p:sp>
    </p:spTree>
    <p:extLst>
      <p:ext uri="{BB962C8B-B14F-4D97-AF65-F5344CB8AC3E}">
        <p14:creationId xmlns:p14="http://schemas.microsoft.com/office/powerpoint/2010/main" val="2454241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Slide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2E7B5-9C0E-4C88-B118-96A9F164F5B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838200" y="2113754"/>
            <a:ext cx="10515600" cy="1325563"/>
          </a:xfrm>
        </p:spPr>
        <p:txBody>
          <a:bodyPr>
            <a:normAutofit/>
          </a:bodyPr>
          <a:lstStyle>
            <a:lvl1pPr algn="ctr">
              <a:defRPr sz="6000" b="1">
                <a:solidFill>
                  <a:schemeClr val="bg1"/>
                </a:solidFill>
              </a:defRPr>
            </a:lvl1pPr>
          </a:lstStyle>
          <a:p>
            <a:r>
              <a:rPr lang="en-US"/>
              <a:t>Transition Slide Title Area</a:t>
            </a:r>
          </a:p>
        </p:txBody>
      </p:sp>
      <p:sp>
        <p:nvSpPr>
          <p:cNvPr id="3" name="Text Placeholder 2">
            <a:extLst>
              <a:ext uri="{FF2B5EF4-FFF2-40B4-BE49-F238E27FC236}">
                <a16:creationId xmlns:a16="http://schemas.microsoft.com/office/drawing/2014/main" id="{CD218D3F-9981-41BB-93AA-610F456119A1}"/>
              </a:ext>
            </a:extLst>
          </p:cNvPr>
          <p:cNvSpPr>
            <a:spLocks noGrp="1"/>
          </p:cNvSpPr>
          <p:nvPr>
            <p:ph type="body" sz="quarter" idx="10" hasCustomPrompt="1"/>
          </p:nvPr>
        </p:nvSpPr>
        <p:spPr>
          <a:xfrm>
            <a:off x="838200" y="3692562"/>
            <a:ext cx="10515600" cy="812800"/>
          </a:xfrm>
        </p:spPr>
        <p:txBody>
          <a:bodyPr/>
          <a:lstStyle>
            <a:lvl1pPr marL="0" indent="0" algn="ctr">
              <a:buNone/>
              <a:defRPr>
                <a:solidFill>
                  <a:schemeClr val="bg1"/>
                </a:solidFill>
              </a:defRPr>
            </a:lvl1pPr>
          </a:lstStyle>
          <a:p>
            <a:pPr lvl="0"/>
            <a:r>
              <a:rPr lang="en-US"/>
              <a:t>Subheading Space</a:t>
            </a:r>
          </a:p>
        </p:txBody>
      </p:sp>
    </p:spTree>
    <p:extLst>
      <p:ext uri="{BB962C8B-B14F-4D97-AF65-F5344CB8AC3E}">
        <p14:creationId xmlns:p14="http://schemas.microsoft.com/office/powerpoint/2010/main" val="3604084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YouSlide_White_Overlay_ppl">
    <p:spTree>
      <p:nvGrpSpPr>
        <p:cNvPr id="1" name=""/>
        <p:cNvGrpSpPr/>
        <p:nvPr/>
      </p:nvGrpSpPr>
      <p:grpSpPr>
        <a:xfrm>
          <a:off x="0" y="0"/>
          <a:ext cx="0" cy="0"/>
          <a:chOff x="0" y="0"/>
          <a:chExt cx="0" cy="0"/>
        </a:xfrm>
      </p:grpSpPr>
      <p:pic>
        <p:nvPicPr>
          <p:cNvPr id="22" name="Picture 2" descr="Picture of adults and children facing a blackboard">
            <a:extLst>
              <a:ext uri="{FF2B5EF4-FFF2-40B4-BE49-F238E27FC236}">
                <a16:creationId xmlns:a16="http://schemas.microsoft.com/office/drawing/2014/main" id="{7F27D0B3-7E38-46B7-9470-37A65D2603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AB127F6E-5A6A-4693-8EBE-142396C12879}"/>
              </a:ext>
            </a:extLst>
          </p:cNvPr>
          <p:cNvGrpSpPr/>
          <p:nvPr userDrawn="1"/>
        </p:nvGrpSpPr>
        <p:grpSpPr>
          <a:xfrm>
            <a:off x="0" y="0"/>
            <a:ext cx="12192000" cy="6924646"/>
            <a:chOff x="178" y="1"/>
            <a:chExt cx="12192000" cy="6924646"/>
          </a:xfrm>
        </p:grpSpPr>
        <p:grpSp>
          <p:nvGrpSpPr>
            <p:cNvPr id="6" name="Group 3">
              <a:extLst>
                <a:ext uri="{FF2B5EF4-FFF2-40B4-BE49-F238E27FC236}">
                  <a16:creationId xmlns:a16="http://schemas.microsoft.com/office/drawing/2014/main" id="{91B446C2-F7BA-442E-9CD7-F00D8C98062E}"/>
                </a:ext>
              </a:extLst>
            </p:cNvPr>
            <p:cNvGrpSpPr/>
            <p:nvPr/>
          </p:nvGrpSpPr>
          <p:grpSpPr>
            <a:xfrm>
              <a:off x="178" y="1"/>
              <a:ext cx="12192000" cy="6924646"/>
              <a:chOff x="49" y="0"/>
              <a:chExt cx="3369724" cy="1913890"/>
            </a:xfrm>
          </p:grpSpPr>
          <p:sp>
            <p:nvSpPr>
              <p:cNvPr id="19" name="Freeform 4">
                <a:extLst>
                  <a:ext uri="{FF2B5EF4-FFF2-40B4-BE49-F238E27FC236}">
                    <a16:creationId xmlns:a16="http://schemas.microsoft.com/office/drawing/2014/main" id="{61B85744-3CD5-4B9B-9379-114272529216}"/>
                  </a:ext>
                  <a:ext uri="{C183D7F6-B498-43B3-948B-1728B52AA6E4}">
                    <adec:decorative xmlns:adec="http://schemas.microsoft.com/office/drawing/2017/decorative" val="1"/>
                  </a:ext>
                </a:extLst>
              </p:cNvPr>
              <p:cNvSpPr/>
              <p:nvPr/>
            </p:nvSpPr>
            <p:spPr>
              <a:xfrm>
                <a:off x="49" y="0"/>
                <a:ext cx="3369724" cy="1913890"/>
              </a:xfrm>
              <a:custGeom>
                <a:avLst/>
                <a:gdLst/>
                <a:ahLst/>
                <a:cxnLst/>
                <a:rect l="l" t="t" r="r" b="b"/>
                <a:pathLst>
                  <a:path w="3369724" h="1913890">
                    <a:moveTo>
                      <a:pt x="0" y="0"/>
                    </a:moveTo>
                    <a:lnTo>
                      <a:pt x="3369724" y="0"/>
                    </a:lnTo>
                    <a:lnTo>
                      <a:pt x="3369724" y="1913890"/>
                    </a:lnTo>
                    <a:lnTo>
                      <a:pt x="0" y="1913890"/>
                    </a:lnTo>
                    <a:close/>
                  </a:path>
                </a:pathLst>
              </a:custGeom>
              <a:solidFill>
                <a:srgbClr val="38B6FF">
                  <a:alpha val="80784"/>
                </a:srgbClr>
              </a:solidFill>
            </p:spPr>
          </p:sp>
        </p:grpSp>
        <p:sp>
          <p:nvSpPr>
            <p:cNvPr id="7" name="AutoShape 5">
              <a:extLst>
                <a:ext uri="{FF2B5EF4-FFF2-40B4-BE49-F238E27FC236}">
                  <a16:creationId xmlns:a16="http://schemas.microsoft.com/office/drawing/2014/main" id="{C462D094-D7A0-40F0-AE45-02504BC9C03C}"/>
                </a:ext>
                <a:ext uri="{C183D7F6-B498-43B3-948B-1728B52AA6E4}">
                  <adec:decorative xmlns:adec="http://schemas.microsoft.com/office/drawing/2017/decorative" val="1"/>
                </a:ext>
              </a:extLst>
            </p:cNvPr>
            <p:cNvSpPr/>
            <p:nvPr/>
          </p:nvSpPr>
          <p:spPr>
            <a:xfrm>
              <a:off x="1031082" y="792843"/>
              <a:ext cx="10129837" cy="4554965"/>
            </a:xfrm>
            <a:prstGeom prst="rect">
              <a:avLst/>
            </a:prstGeom>
            <a:solidFill>
              <a:srgbClr val="FFFFFF">
                <a:alpha val="94902"/>
              </a:srgbClr>
            </a:solidFill>
          </p:spPr>
        </p:sp>
        <p:sp>
          <p:nvSpPr>
            <p:cNvPr id="9" name="TextBox 15">
              <a:extLst>
                <a:ext uri="{FF2B5EF4-FFF2-40B4-BE49-F238E27FC236}">
                  <a16:creationId xmlns:a16="http://schemas.microsoft.com/office/drawing/2014/main" id="{9B4F0F69-1914-475F-B2ED-3D460A2D0970}"/>
                </a:ext>
              </a:extLst>
            </p:cNvPr>
            <p:cNvSpPr txBox="1"/>
            <p:nvPr/>
          </p:nvSpPr>
          <p:spPr>
            <a:xfrm>
              <a:off x="1854024" y="5466533"/>
              <a:ext cx="8483954" cy="304571"/>
            </a:xfrm>
            <a:prstGeom prst="rect">
              <a:avLst/>
            </a:prstGeom>
          </p:spPr>
          <p:txBody>
            <a:bodyPr lIns="0" tIns="0" rIns="0" bIns="0" rtlCol="0" anchor="t">
              <a:spAutoFit/>
            </a:bodyPr>
            <a:lstStyle/>
            <a:p>
              <a:pPr algn="ctr">
                <a:lnSpc>
                  <a:spcPts val="2613"/>
                </a:lnSpc>
              </a:pPr>
              <a:r>
                <a:rPr lang="en-US" sz="1866" b="0">
                  <a:solidFill>
                    <a:srgbClr val="FFFFFF"/>
                  </a:solidFill>
                  <a:latin typeface="+mj-lt"/>
                </a:rPr>
                <a:t>CONTACT US:</a:t>
              </a:r>
            </a:p>
          </p:txBody>
        </p:sp>
      </p:grpSp>
      <p:sp>
        <p:nvSpPr>
          <p:cNvPr id="21" name="Text Placeholder 20">
            <a:extLst>
              <a:ext uri="{FF2B5EF4-FFF2-40B4-BE49-F238E27FC236}">
                <a16:creationId xmlns:a16="http://schemas.microsoft.com/office/drawing/2014/main" id="{6E6F1C27-F4F8-45DE-AF78-0F115005C1F4}"/>
              </a:ext>
            </a:extLst>
          </p:cNvPr>
          <p:cNvSpPr>
            <a:spLocks noGrp="1"/>
          </p:cNvSpPr>
          <p:nvPr>
            <p:ph type="body" sz="quarter" idx="10" hasCustomPrompt="1"/>
          </p:nvPr>
        </p:nvSpPr>
        <p:spPr>
          <a:xfrm>
            <a:off x="1853846" y="2272528"/>
            <a:ext cx="8483954" cy="1313509"/>
          </a:xfrm>
        </p:spPr>
        <p:txBody>
          <a:bodyPr>
            <a:noAutofit/>
          </a:bodyPr>
          <a:lstStyle>
            <a:lvl1pPr marL="0" indent="0" algn="ctr">
              <a:lnSpc>
                <a:spcPts val="8000"/>
              </a:lnSpc>
              <a:spcBef>
                <a:spcPts val="0"/>
              </a:spcBef>
              <a:buNone/>
              <a:defRPr sz="8000" b="1" i="1">
                <a:solidFill>
                  <a:schemeClr val="accent1"/>
                </a:solidFill>
              </a:defRPr>
            </a:lvl1pPr>
          </a:lstStyle>
          <a:p>
            <a:pPr lvl="0"/>
            <a:r>
              <a:rPr lang="en-US"/>
              <a:t>Thank you!</a:t>
            </a:r>
          </a:p>
        </p:txBody>
      </p:sp>
      <p:sp>
        <p:nvSpPr>
          <p:cNvPr id="24" name="Text Placeholder 23">
            <a:extLst>
              <a:ext uri="{FF2B5EF4-FFF2-40B4-BE49-F238E27FC236}">
                <a16:creationId xmlns:a16="http://schemas.microsoft.com/office/drawing/2014/main" id="{6FE18CC5-7A34-4E10-BF9E-B2872EE30FB2}"/>
              </a:ext>
            </a:extLst>
          </p:cNvPr>
          <p:cNvSpPr>
            <a:spLocks noGrp="1"/>
          </p:cNvSpPr>
          <p:nvPr>
            <p:ph type="body" sz="quarter" idx="11" hasCustomPrompt="1"/>
          </p:nvPr>
        </p:nvSpPr>
        <p:spPr>
          <a:xfrm>
            <a:off x="1854201" y="3661356"/>
            <a:ext cx="8483600" cy="868114"/>
          </a:xfrm>
        </p:spPr>
        <p:txBody>
          <a:bodyPr>
            <a:normAutofit/>
          </a:bodyPr>
          <a:lstStyle>
            <a:lvl1pPr marL="0" indent="0" algn="ctr">
              <a:buNone/>
              <a:defRPr sz="2000">
                <a:solidFill>
                  <a:schemeClr val="accent2"/>
                </a:solidFill>
              </a:defRPr>
            </a:lvl1pPr>
          </a:lstStyle>
          <a:p>
            <a:pPr lvl="0"/>
            <a:r>
              <a:rPr lang="en-US"/>
              <a:t>Open for questions or tagline here</a:t>
            </a:r>
          </a:p>
        </p:txBody>
      </p:sp>
      <p:sp>
        <p:nvSpPr>
          <p:cNvPr id="25" name="Rectangle 24">
            <a:extLst>
              <a:ext uri="{FF2B5EF4-FFF2-40B4-BE49-F238E27FC236}">
                <a16:creationId xmlns:a16="http://schemas.microsoft.com/office/drawing/2014/main" id="{A9F9CE7F-21D3-4D34-88C8-71EDC7F45FA5}"/>
              </a:ext>
            </a:extLst>
          </p:cNvPr>
          <p:cNvSpPr/>
          <p:nvPr userDrawn="1"/>
        </p:nvSpPr>
        <p:spPr>
          <a:xfrm>
            <a:off x="0" y="6065154"/>
            <a:ext cx="12192000" cy="85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6">
            <a:extLst>
              <a:ext uri="{FF2B5EF4-FFF2-40B4-BE49-F238E27FC236}">
                <a16:creationId xmlns:a16="http://schemas.microsoft.com/office/drawing/2014/main" id="{C776F760-BCCB-4581-9878-AF6624F79E4C}"/>
              </a:ext>
            </a:extLst>
          </p:cNvPr>
          <p:cNvSpPr>
            <a:spLocks noGrp="1"/>
          </p:cNvSpPr>
          <p:nvPr>
            <p:ph type="pic" sz="quarter" idx="15" hasCustomPrompt="1"/>
          </p:nvPr>
        </p:nvSpPr>
        <p:spPr>
          <a:xfrm>
            <a:off x="997797" y="6478239"/>
            <a:ext cx="2485438" cy="348209"/>
          </a:xfrm>
        </p:spPr>
        <p:txBody>
          <a:bodyPr anchor="ctr">
            <a:noAutofit/>
          </a:bodyPr>
          <a:lstStyle>
            <a:lvl1pPr marL="0" indent="0" algn="ctr">
              <a:buNone/>
              <a:defRPr sz="1400"/>
            </a:lvl1pPr>
          </a:lstStyle>
          <a:p>
            <a:r>
              <a:rPr lang="en-US"/>
              <a:t>Insert Phone #</a:t>
            </a:r>
          </a:p>
        </p:txBody>
      </p:sp>
      <p:sp>
        <p:nvSpPr>
          <p:cNvPr id="16" name="Picture Placeholder 26">
            <a:extLst>
              <a:ext uri="{FF2B5EF4-FFF2-40B4-BE49-F238E27FC236}">
                <a16:creationId xmlns:a16="http://schemas.microsoft.com/office/drawing/2014/main" id="{2AFA070B-283D-4DE0-8B98-EA35606604B9}"/>
              </a:ext>
            </a:extLst>
          </p:cNvPr>
          <p:cNvSpPr>
            <a:spLocks noGrp="1"/>
          </p:cNvSpPr>
          <p:nvPr>
            <p:ph type="pic" sz="quarter" idx="17" hasCustomPrompt="1"/>
          </p:nvPr>
        </p:nvSpPr>
        <p:spPr>
          <a:xfrm>
            <a:off x="998151" y="6098478"/>
            <a:ext cx="2485438" cy="348209"/>
          </a:xfrm>
        </p:spPr>
        <p:txBody>
          <a:bodyPr>
            <a:noAutofit/>
          </a:bodyPr>
          <a:lstStyle>
            <a:lvl1pPr marL="0" indent="0" algn="ctr">
              <a:buNone/>
              <a:defRPr sz="2000" b="1">
                <a:solidFill>
                  <a:schemeClr val="tx2"/>
                </a:solidFill>
              </a:defRPr>
            </a:lvl1pPr>
          </a:lstStyle>
          <a:p>
            <a:r>
              <a:rPr lang="en-US"/>
              <a:t>Phone Number</a:t>
            </a:r>
          </a:p>
        </p:txBody>
      </p:sp>
      <p:sp>
        <p:nvSpPr>
          <p:cNvPr id="17" name="Picture Placeholder 26">
            <a:extLst>
              <a:ext uri="{FF2B5EF4-FFF2-40B4-BE49-F238E27FC236}">
                <a16:creationId xmlns:a16="http://schemas.microsoft.com/office/drawing/2014/main" id="{AEA53EFC-56C7-4BC4-9A34-82737F595F23}"/>
              </a:ext>
            </a:extLst>
          </p:cNvPr>
          <p:cNvSpPr>
            <a:spLocks noGrp="1"/>
          </p:cNvSpPr>
          <p:nvPr>
            <p:ph type="pic" sz="quarter" idx="18" hasCustomPrompt="1"/>
          </p:nvPr>
        </p:nvSpPr>
        <p:spPr>
          <a:xfrm>
            <a:off x="4853103" y="6093414"/>
            <a:ext cx="2485438" cy="348209"/>
          </a:xfrm>
        </p:spPr>
        <p:txBody>
          <a:bodyPr>
            <a:noAutofit/>
          </a:bodyPr>
          <a:lstStyle>
            <a:lvl1pPr marL="0" indent="0" algn="ctr">
              <a:buNone/>
              <a:defRPr sz="2000" b="1">
                <a:solidFill>
                  <a:schemeClr val="tx2"/>
                </a:solidFill>
              </a:defRPr>
            </a:lvl1pPr>
          </a:lstStyle>
          <a:p>
            <a:r>
              <a:rPr lang="en-US"/>
              <a:t>Email Address</a:t>
            </a:r>
          </a:p>
        </p:txBody>
      </p:sp>
      <p:sp>
        <p:nvSpPr>
          <p:cNvPr id="18" name="Picture Placeholder 26">
            <a:extLst>
              <a:ext uri="{FF2B5EF4-FFF2-40B4-BE49-F238E27FC236}">
                <a16:creationId xmlns:a16="http://schemas.microsoft.com/office/drawing/2014/main" id="{CCE9580B-DF8C-4D0B-BFC0-9388C518F0F0}"/>
              </a:ext>
            </a:extLst>
          </p:cNvPr>
          <p:cNvSpPr>
            <a:spLocks noGrp="1"/>
          </p:cNvSpPr>
          <p:nvPr>
            <p:ph type="pic" sz="quarter" idx="19" hasCustomPrompt="1"/>
          </p:nvPr>
        </p:nvSpPr>
        <p:spPr>
          <a:xfrm>
            <a:off x="8708411" y="6093414"/>
            <a:ext cx="2485438" cy="348209"/>
          </a:xfrm>
        </p:spPr>
        <p:txBody>
          <a:bodyPr>
            <a:noAutofit/>
          </a:bodyPr>
          <a:lstStyle>
            <a:lvl1pPr marL="0" indent="0" algn="ctr">
              <a:buNone/>
              <a:defRPr sz="2000" b="1">
                <a:solidFill>
                  <a:schemeClr val="tx2"/>
                </a:solidFill>
              </a:defRPr>
            </a:lvl1pPr>
          </a:lstStyle>
          <a:p>
            <a:r>
              <a:rPr lang="en-US"/>
              <a:t>Website</a:t>
            </a:r>
          </a:p>
        </p:txBody>
      </p:sp>
      <p:sp>
        <p:nvSpPr>
          <p:cNvPr id="20" name="Picture Placeholder 26">
            <a:extLst>
              <a:ext uri="{FF2B5EF4-FFF2-40B4-BE49-F238E27FC236}">
                <a16:creationId xmlns:a16="http://schemas.microsoft.com/office/drawing/2014/main" id="{604D0977-FE56-479E-857C-95CC57ACDD5A}"/>
              </a:ext>
            </a:extLst>
          </p:cNvPr>
          <p:cNvSpPr>
            <a:spLocks noGrp="1"/>
          </p:cNvSpPr>
          <p:nvPr>
            <p:ph type="pic" sz="quarter" idx="20" hasCustomPrompt="1"/>
          </p:nvPr>
        </p:nvSpPr>
        <p:spPr>
          <a:xfrm>
            <a:off x="4853104" y="6480515"/>
            <a:ext cx="2485438" cy="345933"/>
          </a:xfrm>
        </p:spPr>
        <p:txBody>
          <a:bodyPr anchor="ctr">
            <a:noAutofit/>
          </a:bodyPr>
          <a:lstStyle>
            <a:lvl1pPr marL="0" indent="0" algn="ctr">
              <a:buNone/>
              <a:defRPr sz="1400"/>
            </a:lvl1pPr>
          </a:lstStyle>
          <a:p>
            <a:r>
              <a:rPr lang="en-US"/>
              <a:t>Insert Email</a:t>
            </a:r>
          </a:p>
        </p:txBody>
      </p:sp>
      <p:sp>
        <p:nvSpPr>
          <p:cNvPr id="23" name="Picture Placeholder 26">
            <a:extLst>
              <a:ext uri="{FF2B5EF4-FFF2-40B4-BE49-F238E27FC236}">
                <a16:creationId xmlns:a16="http://schemas.microsoft.com/office/drawing/2014/main" id="{1B8D35AC-C2C1-4186-86F6-3159E04C6D2F}"/>
              </a:ext>
            </a:extLst>
          </p:cNvPr>
          <p:cNvSpPr>
            <a:spLocks noGrp="1"/>
          </p:cNvSpPr>
          <p:nvPr>
            <p:ph type="pic" sz="quarter" idx="21" hasCustomPrompt="1"/>
          </p:nvPr>
        </p:nvSpPr>
        <p:spPr>
          <a:xfrm>
            <a:off x="8708411" y="6469882"/>
            <a:ext cx="2485437" cy="356566"/>
          </a:xfrm>
        </p:spPr>
        <p:txBody>
          <a:bodyPr anchor="ctr">
            <a:noAutofit/>
          </a:bodyPr>
          <a:lstStyle>
            <a:lvl1pPr marL="0" indent="0" algn="ctr">
              <a:buNone/>
              <a:defRPr sz="1400"/>
            </a:lvl1pPr>
          </a:lstStyle>
          <a:p>
            <a:r>
              <a:rPr lang="en-US"/>
              <a:t>Insert Related Site</a:t>
            </a:r>
          </a:p>
        </p:txBody>
      </p:sp>
      <p:pic>
        <p:nvPicPr>
          <p:cNvPr id="29" name="Picture 28" descr="Kaiser Permanente Institute for Health Research Logo">
            <a:extLst>
              <a:ext uri="{FF2B5EF4-FFF2-40B4-BE49-F238E27FC236}">
                <a16:creationId xmlns:a16="http://schemas.microsoft.com/office/drawing/2014/main" id="{0354805A-5E84-490C-B87E-74DDD92AE6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8338" y="167821"/>
            <a:ext cx="2151528" cy="457200"/>
          </a:xfrm>
          <a:prstGeom prst="rect">
            <a:avLst/>
          </a:prstGeom>
        </p:spPr>
      </p:pic>
    </p:spTree>
    <p:extLst>
      <p:ext uri="{BB962C8B-B14F-4D97-AF65-F5344CB8AC3E}">
        <p14:creationId xmlns:p14="http://schemas.microsoft.com/office/powerpoint/2010/main" val="3552613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D800-90E3-4C74-AFC1-4896A140C6CA}"/>
              </a:ext>
            </a:extLst>
          </p:cNvPr>
          <p:cNvSpPr>
            <a:spLocks noGrp="1"/>
          </p:cNvSpPr>
          <p:nvPr>
            <p:ph type="title"/>
          </p:nvPr>
        </p:nvSpPr>
        <p:spPr>
          <a:xfrm>
            <a:off x="332868" y="730667"/>
            <a:ext cx="11208764" cy="1180211"/>
          </a:xfrm>
        </p:spPr>
        <p:txBody>
          <a:bodyPr/>
          <a:lstStyle>
            <a:lvl1pPr>
              <a:defRPr b="1">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10DA4FA-34A2-4A33-B962-568EF197018A}"/>
              </a:ext>
            </a:extLst>
          </p:cNvPr>
          <p:cNvSpPr>
            <a:spLocks noGrp="1"/>
          </p:cNvSpPr>
          <p:nvPr>
            <p:ph type="body" idx="1"/>
          </p:nvPr>
        </p:nvSpPr>
        <p:spPr>
          <a:xfrm>
            <a:off x="332869" y="2033336"/>
            <a:ext cx="53694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E124D-7146-4D31-8C17-3D90164439F8}"/>
              </a:ext>
            </a:extLst>
          </p:cNvPr>
          <p:cNvSpPr>
            <a:spLocks noGrp="1"/>
          </p:cNvSpPr>
          <p:nvPr>
            <p:ph sz="half" idx="2" hasCustomPrompt="1"/>
          </p:nvPr>
        </p:nvSpPr>
        <p:spPr>
          <a:xfrm>
            <a:off x="332869" y="2870791"/>
            <a:ext cx="5369432" cy="3443626"/>
          </a:xfrm>
        </p:spPr>
        <p:txBody>
          <a:bodyPr/>
          <a:lstStyle/>
          <a:p>
            <a:pPr lvl="0"/>
            <a:r>
              <a:rPr lang="en-US"/>
              <a:t>Insert Chart/Table/Image</a:t>
            </a:r>
          </a:p>
        </p:txBody>
      </p:sp>
      <p:sp>
        <p:nvSpPr>
          <p:cNvPr id="5" name="Text Placeholder 4">
            <a:extLst>
              <a:ext uri="{FF2B5EF4-FFF2-40B4-BE49-F238E27FC236}">
                <a16:creationId xmlns:a16="http://schemas.microsoft.com/office/drawing/2014/main" id="{EBAD6A77-58B4-4595-AF7E-40385018F0BB}"/>
              </a:ext>
            </a:extLst>
          </p:cNvPr>
          <p:cNvSpPr>
            <a:spLocks noGrp="1"/>
          </p:cNvSpPr>
          <p:nvPr>
            <p:ph type="body" sz="quarter" idx="3"/>
          </p:nvPr>
        </p:nvSpPr>
        <p:spPr>
          <a:xfrm>
            <a:off x="6172200" y="2033336"/>
            <a:ext cx="53694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C3607-239E-474F-A4C0-FA61FA41AE38}"/>
              </a:ext>
            </a:extLst>
          </p:cNvPr>
          <p:cNvSpPr>
            <a:spLocks noGrp="1"/>
          </p:cNvSpPr>
          <p:nvPr>
            <p:ph sz="quarter" idx="4" hasCustomPrompt="1"/>
          </p:nvPr>
        </p:nvSpPr>
        <p:spPr>
          <a:xfrm>
            <a:off x="6172200" y="2870790"/>
            <a:ext cx="5369432" cy="3448697"/>
          </a:xfrm>
        </p:spPr>
        <p:txBody>
          <a:bodyPr/>
          <a:lstStyle/>
          <a:p>
            <a:pPr lvl="0"/>
            <a:r>
              <a:rPr lang="en-US"/>
              <a:t>Insert Chart/Table/Image</a:t>
            </a:r>
          </a:p>
        </p:txBody>
      </p:sp>
      <p:cxnSp>
        <p:nvCxnSpPr>
          <p:cNvPr id="12" name="Straight Connector 11">
            <a:extLst>
              <a:ext uri="{FF2B5EF4-FFF2-40B4-BE49-F238E27FC236}">
                <a16:creationId xmlns:a16="http://schemas.microsoft.com/office/drawing/2014/main" id="{099FA9E2-D9A9-404D-A4B7-AEDFBF02BB92}"/>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B69BD9-6A84-42F2-AF8F-BEC75F85F9BE}"/>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11" name="Text Placeholder 20">
            <a:extLst>
              <a:ext uri="{FF2B5EF4-FFF2-40B4-BE49-F238E27FC236}">
                <a16:creationId xmlns:a16="http://schemas.microsoft.com/office/drawing/2014/main" id="{3D6C42AC-4178-4834-8C10-06C2628FC052}"/>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3" name="Picture 12" descr="Kaiser Permanente Institute for Health Research Logo">
            <a:extLst>
              <a:ext uri="{FF2B5EF4-FFF2-40B4-BE49-F238E27FC236}">
                <a16:creationId xmlns:a16="http://schemas.microsoft.com/office/drawing/2014/main" id="{71AA15D1-25D6-450D-B315-9F4F93075A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567901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7B0D-DA7E-4CA9-AE64-8C8B7C99A650}"/>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742230C-396F-4B2C-A1D6-C2B8F3E91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A460E5-2709-40FE-8167-16889B65D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BF8448B4-099B-44B6-8822-9B9A3D3904D9}"/>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B801567-597F-4AB3-AA91-4A0F6D78517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8" name="Text Placeholder 20">
            <a:extLst>
              <a:ext uri="{FF2B5EF4-FFF2-40B4-BE49-F238E27FC236}">
                <a16:creationId xmlns:a16="http://schemas.microsoft.com/office/drawing/2014/main" id="{5BEEF22C-FBB7-49F6-B268-EA3322A9DFA3}"/>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1" name="Picture 10" descr="Kaiser Permanente Institute for Health Research Logo">
            <a:extLst>
              <a:ext uri="{FF2B5EF4-FFF2-40B4-BE49-F238E27FC236}">
                <a16:creationId xmlns:a16="http://schemas.microsoft.com/office/drawing/2014/main" id="{9E5A438C-D78A-420C-9CF8-484F76B376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340384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EF3A-BA86-4491-8496-8F101996EE1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988D8E98-F849-4619-8230-64A35CB304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936334E4-E69B-41D0-AD41-722B91DDD3A6}"/>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C40C8C-BB06-498B-BBB9-62D021350AA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7" name="Text Placeholder 20">
            <a:extLst>
              <a:ext uri="{FF2B5EF4-FFF2-40B4-BE49-F238E27FC236}">
                <a16:creationId xmlns:a16="http://schemas.microsoft.com/office/drawing/2014/main" id="{7657414E-3AA3-481E-BAC2-702E024DD5FC}"/>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spTree>
    <p:extLst>
      <p:ext uri="{BB962C8B-B14F-4D97-AF65-F5344CB8AC3E}">
        <p14:creationId xmlns:p14="http://schemas.microsoft.com/office/powerpoint/2010/main" val="435000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3DAFC-0127-41EA-A58F-BAC18EF62EF5}"/>
              </a:ext>
            </a:extLst>
          </p:cNvPr>
          <p:cNvSpPr>
            <a:spLocks noGrp="1"/>
          </p:cNvSpPr>
          <p:nvPr>
            <p:ph type="title" orient="vert"/>
          </p:nvPr>
        </p:nvSpPr>
        <p:spPr>
          <a:xfrm>
            <a:off x="8724900" y="365125"/>
            <a:ext cx="2628900" cy="5811838"/>
          </a:xfrm>
        </p:spPr>
        <p:txBody>
          <a:bodyPr vert="eaVert"/>
          <a:lstStyle>
            <a:lvl1pPr>
              <a:defRPr>
                <a:solidFill>
                  <a:schemeClr val="accent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8FE8BE6D-DD7E-4A65-8019-1D87CF1356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CB887AD-1479-4019-9065-13363E7C7EBF}"/>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436969B-9925-483B-996A-209E658A9C7A}"/>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sp>
        <p:nvSpPr>
          <p:cNvPr id="7" name="Text Placeholder 20">
            <a:extLst>
              <a:ext uri="{FF2B5EF4-FFF2-40B4-BE49-F238E27FC236}">
                <a16:creationId xmlns:a16="http://schemas.microsoft.com/office/drawing/2014/main" id="{42C02934-C91F-4D6C-A0F1-C7314FEF2AFE}"/>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spTree>
    <p:extLst>
      <p:ext uri="{BB962C8B-B14F-4D97-AF65-F5344CB8AC3E}">
        <p14:creationId xmlns:p14="http://schemas.microsoft.com/office/powerpoint/2010/main" val="594437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23BB98-5781-48DE-B900-EC17EC9D5AA3}"/>
              </a:ext>
            </a:extLst>
          </p:cNvPr>
          <p:cNvSpPr>
            <a:spLocks noGrp="1"/>
          </p:cNvSpPr>
          <p:nvPr>
            <p:ph type="body" sz="quarter" idx="13"/>
          </p:nvPr>
        </p:nvSpPr>
        <p:spPr>
          <a:xfrm>
            <a:off x="336383" y="2141539"/>
            <a:ext cx="5090772" cy="3966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F6BE78C-36DA-447D-9DB7-B6CD00A2E736}"/>
              </a:ext>
            </a:extLst>
          </p:cNvPr>
          <p:cNvSpPr>
            <a:spLocks noGrp="1"/>
          </p:cNvSpPr>
          <p:nvPr>
            <p:ph sz="quarter" idx="14" hasCustomPrompt="1"/>
          </p:nvPr>
        </p:nvSpPr>
        <p:spPr>
          <a:xfrm>
            <a:off x="5754013" y="2141538"/>
            <a:ext cx="5090771" cy="3966653"/>
          </a:xfrm>
          <a:prstGeom prst="rect">
            <a:avLst/>
          </a:prstGeom>
        </p:spPr>
        <p:txBody>
          <a:bodyPr/>
          <a:lstStyle/>
          <a:p>
            <a:pPr lvl="0"/>
            <a:r>
              <a:rPr lang="en-US"/>
              <a:t>Insert Chart/Table/Image</a:t>
            </a:r>
          </a:p>
        </p:txBody>
      </p:sp>
      <p:sp>
        <p:nvSpPr>
          <p:cNvPr id="8" name="Title 1">
            <a:extLst>
              <a:ext uri="{FF2B5EF4-FFF2-40B4-BE49-F238E27FC236}">
                <a16:creationId xmlns:a16="http://schemas.microsoft.com/office/drawing/2014/main" id="{7C7DC001-A460-4AA4-9756-5E464B10C1A5}"/>
              </a:ext>
            </a:extLst>
          </p:cNvPr>
          <p:cNvSpPr>
            <a:spLocks noGrp="1"/>
          </p:cNvSpPr>
          <p:nvPr>
            <p:ph type="title"/>
          </p:nvPr>
        </p:nvSpPr>
        <p:spPr>
          <a:xfrm>
            <a:off x="336383" y="812102"/>
            <a:ext cx="10508401" cy="1261872"/>
          </a:xfrm>
          <a:prstGeom prst="rect">
            <a:avLst/>
          </a:prstGeom>
        </p:spPr>
        <p:txBody>
          <a:bodyPr/>
          <a:lstStyle>
            <a:lvl1pPr>
              <a:defRPr>
                <a:solidFill>
                  <a:schemeClr val="accent1"/>
                </a:solidFill>
              </a:defRPr>
            </a:lvl1pPr>
          </a:lstStyle>
          <a:p>
            <a:r>
              <a:rPr lang="en-US"/>
              <a:t>Click to edit Master title style</a:t>
            </a:r>
          </a:p>
        </p:txBody>
      </p:sp>
      <p:sp>
        <p:nvSpPr>
          <p:cNvPr id="5" name="TextBox 4">
            <a:extLst>
              <a:ext uri="{FF2B5EF4-FFF2-40B4-BE49-F238E27FC236}">
                <a16:creationId xmlns:a16="http://schemas.microsoft.com/office/drawing/2014/main" id="{AFE3AA57-2349-48A5-A28C-85C38E4DCD43}"/>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accent1"/>
                </a:solidFill>
              </a:rPr>
              <a:t>KAISER PERMANENTE INSTITUTE FOR HEALTH RESEARCH</a:t>
            </a:r>
          </a:p>
        </p:txBody>
      </p:sp>
      <p:cxnSp>
        <p:nvCxnSpPr>
          <p:cNvPr id="10" name="Straight Connector 9">
            <a:extLst>
              <a:ext uri="{FF2B5EF4-FFF2-40B4-BE49-F238E27FC236}">
                <a16:creationId xmlns:a16="http://schemas.microsoft.com/office/drawing/2014/main" id="{5DD31748-509B-4174-881B-CF66F25FCDC1}"/>
              </a:ext>
              <a:ext uri="{C183D7F6-B498-43B3-948B-1728B52AA6E4}">
                <adec:decorative xmlns:adec="http://schemas.microsoft.com/office/drawing/2017/decorative" val="1"/>
              </a:ext>
            </a:extLst>
          </p:cNvPr>
          <p:cNvCxnSpPr/>
          <p:nvPr userDrawn="1"/>
        </p:nvCxnSpPr>
        <p:spPr>
          <a:xfrm>
            <a:off x="4543647" y="6460407"/>
            <a:ext cx="0" cy="288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0">
            <a:extLst>
              <a:ext uri="{FF2B5EF4-FFF2-40B4-BE49-F238E27FC236}">
                <a16:creationId xmlns:a16="http://schemas.microsoft.com/office/drawing/2014/main" id="{5CF7E23D-8FE3-4991-BF8B-0CB17FA78A3A}"/>
              </a:ext>
            </a:extLst>
          </p:cNvPr>
          <p:cNvSpPr>
            <a:spLocks noGrp="1"/>
          </p:cNvSpPr>
          <p:nvPr>
            <p:ph type="body" sz="quarter" idx="15" hasCustomPrompt="1"/>
          </p:nvPr>
        </p:nvSpPr>
        <p:spPr>
          <a:xfrm>
            <a:off x="4635795" y="6487281"/>
            <a:ext cx="2844800" cy="234950"/>
          </a:xfrm>
        </p:spPr>
        <p:txBody>
          <a:bodyPr anchor="ctr">
            <a:noAutofit/>
          </a:bodyPr>
          <a:lstStyle>
            <a:lvl1pPr marL="0" indent="0">
              <a:buNone/>
              <a:defRPr sz="1400">
                <a:solidFill>
                  <a:schemeClr val="accent1"/>
                </a:solidFill>
              </a:defRPr>
            </a:lvl1pPr>
          </a:lstStyle>
          <a:p>
            <a:pPr lvl="0"/>
            <a:r>
              <a:rPr lang="en-US"/>
              <a:t>INSERT STUDY NAME</a:t>
            </a:r>
          </a:p>
        </p:txBody>
      </p:sp>
      <p:pic>
        <p:nvPicPr>
          <p:cNvPr id="13" name="Picture 12" descr="Kaiser Permanente Institute for Health Research Logo">
            <a:extLst>
              <a:ext uri="{FF2B5EF4-FFF2-40B4-BE49-F238E27FC236}">
                <a16:creationId xmlns:a16="http://schemas.microsoft.com/office/drawing/2014/main" id="{7680695F-833B-4CAE-9EC3-9B45FAF364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5678" y="236829"/>
            <a:ext cx="1841938" cy="391411"/>
          </a:xfrm>
          <a:prstGeom prst="rect">
            <a:avLst/>
          </a:prstGeom>
        </p:spPr>
      </p:pic>
    </p:spTree>
    <p:extLst>
      <p:ext uri="{BB962C8B-B14F-4D97-AF65-F5344CB8AC3E}">
        <p14:creationId xmlns:p14="http://schemas.microsoft.com/office/powerpoint/2010/main" val="29823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_WhiteOverlay_Logos_ppl">
    <p:spTree>
      <p:nvGrpSpPr>
        <p:cNvPr id="1" name=""/>
        <p:cNvGrpSpPr/>
        <p:nvPr/>
      </p:nvGrpSpPr>
      <p:grpSpPr>
        <a:xfrm>
          <a:off x="0" y="0"/>
          <a:ext cx="0" cy="0"/>
          <a:chOff x="0" y="0"/>
          <a:chExt cx="0" cy="0"/>
        </a:xfrm>
      </p:grpSpPr>
      <p:pic>
        <p:nvPicPr>
          <p:cNvPr id="22" name="Picture 2" descr="Picture of adults and children facing a blackboard">
            <a:extLst>
              <a:ext uri="{FF2B5EF4-FFF2-40B4-BE49-F238E27FC236}">
                <a16:creationId xmlns:a16="http://schemas.microsoft.com/office/drawing/2014/main" id="{7F27D0B3-7E38-46B7-9470-37A65D2603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AB127F6E-5A6A-4693-8EBE-142396C12879}"/>
              </a:ext>
              <a:ext uri="{C183D7F6-B498-43B3-948B-1728B52AA6E4}">
                <adec:decorative xmlns:adec="http://schemas.microsoft.com/office/drawing/2017/decorative" val="1"/>
              </a:ext>
            </a:extLst>
          </p:cNvPr>
          <p:cNvGrpSpPr/>
          <p:nvPr userDrawn="1"/>
        </p:nvGrpSpPr>
        <p:grpSpPr>
          <a:xfrm>
            <a:off x="-177" y="-33323"/>
            <a:ext cx="12192000" cy="6924646"/>
            <a:chOff x="0" y="1"/>
            <a:chExt cx="12192000" cy="6924646"/>
          </a:xfrm>
        </p:grpSpPr>
        <p:grpSp>
          <p:nvGrpSpPr>
            <p:cNvPr id="6" name="Group 3">
              <a:extLst>
                <a:ext uri="{FF2B5EF4-FFF2-40B4-BE49-F238E27FC236}">
                  <a16:creationId xmlns:a16="http://schemas.microsoft.com/office/drawing/2014/main" id="{91B446C2-F7BA-442E-9CD7-F00D8C98062E}"/>
                </a:ext>
              </a:extLst>
            </p:cNvPr>
            <p:cNvGrpSpPr/>
            <p:nvPr/>
          </p:nvGrpSpPr>
          <p:grpSpPr>
            <a:xfrm>
              <a:off x="0" y="1"/>
              <a:ext cx="12192000" cy="6924646"/>
              <a:chOff x="0" y="0"/>
              <a:chExt cx="3369724" cy="1913890"/>
            </a:xfrm>
          </p:grpSpPr>
          <p:sp>
            <p:nvSpPr>
              <p:cNvPr id="19" name="Freeform 4">
                <a:extLst>
                  <a:ext uri="{FF2B5EF4-FFF2-40B4-BE49-F238E27FC236}">
                    <a16:creationId xmlns:a16="http://schemas.microsoft.com/office/drawing/2014/main" id="{61B85744-3CD5-4B9B-9379-114272529216}"/>
                  </a:ext>
                </a:extLst>
              </p:cNvPr>
              <p:cNvSpPr/>
              <p:nvPr/>
            </p:nvSpPr>
            <p:spPr>
              <a:xfrm>
                <a:off x="0" y="0"/>
                <a:ext cx="3369724" cy="1913890"/>
              </a:xfrm>
              <a:custGeom>
                <a:avLst/>
                <a:gdLst/>
                <a:ahLst/>
                <a:cxnLst/>
                <a:rect l="l" t="t" r="r" b="b"/>
                <a:pathLst>
                  <a:path w="3369724" h="1913890">
                    <a:moveTo>
                      <a:pt x="0" y="0"/>
                    </a:moveTo>
                    <a:lnTo>
                      <a:pt x="3369724" y="0"/>
                    </a:lnTo>
                    <a:lnTo>
                      <a:pt x="3369724" y="1913890"/>
                    </a:lnTo>
                    <a:lnTo>
                      <a:pt x="0" y="1913890"/>
                    </a:lnTo>
                    <a:close/>
                  </a:path>
                </a:pathLst>
              </a:custGeom>
              <a:solidFill>
                <a:srgbClr val="38B6FF">
                  <a:alpha val="80784"/>
                </a:srgbClr>
              </a:solidFill>
            </p:spPr>
          </p:sp>
        </p:grpSp>
        <p:sp>
          <p:nvSpPr>
            <p:cNvPr id="7" name="AutoShape 5">
              <a:extLst>
                <a:ext uri="{FF2B5EF4-FFF2-40B4-BE49-F238E27FC236}">
                  <a16:creationId xmlns:a16="http://schemas.microsoft.com/office/drawing/2014/main" id="{C462D094-D7A0-40F0-AE45-02504BC9C03C}"/>
                </a:ext>
              </a:extLst>
            </p:cNvPr>
            <p:cNvSpPr/>
            <p:nvPr/>
          </p:nvSpPr>
          <p:spPr>
            <a:xfrm>
              <a:off x="1031082" y="574397"/>
              <a:ext cx="10129837" cy="4773411"/>
            </a:xfrm>
            <a:prstGeom prst="rect">
              <a:avLst/>
            </a:prstGeom>
            <a:solidFill>
              <a:srgbClr val="FFFFFF">
                <a:alpha val="94902"/>
              </a:srgbClr>
            </a:solidFill>
          </p:spPr>
        </p:sp>
      </p:grpSp>
      <p:sp>
        <p:nvSpPr>
          <p:cNvPr id="21" name="Text Placeholder 20">
            <a:extLst>
              <a:ext uri="{FF2B5EF4-FFF2-40B4-BE49-F238E27FC236}">
                <a16:creationId xmlns:a16="http://schemas.microsoft.com/office/drawing/2014/main" id="{6E6F1C27-F4F8-45DE-AF78-0F115005C1F4}"/>
              </a:ext>
            </a:extLst>
          </p:cNvPr>
          <p:cNvSpPr>
            <a:spLocks noGrp="1"/>
          </p:cNvSpPr>
          <p:nvPr>
            <p:ph type="body" sz="quarter" idx="10" hasCustomPrompt="1"/>
          </p:nvPr>
        </p:nvSpPr>
        <p:spPr>
          <a:xfrm>
            <a:off x="1853847" y="2020472"/>
            <a:ext cx="8483954" cy="1865388"/>
          </a:xfrm>
        </p:spPr>
        <p:txBody>
          <a:bodyPr>
            <a:noAutofit/>
          </a:bodyPr>
          <a:lstStyle>
            <a:lvl1pPr marL="0" indent="0" algn="ctr">
              <a:lnSpc>
                <a:spcPts val="8000"/>
              </a:lnSpc>
              <a:spcBef>
                <a:spcPts val="0"/>
              </a:spcBef>
              <a:buNone/>
              <a:defRPr sz="8000" b="1">
                <a:solidFill>
                  <a:schemeClr val="accent1"/>
                </a:solidFill>
              </a:defRPr>
            </a:lvl1pPr>
          </a:lstStyle>
          <a:p>
            <a:pPr lvl="0"/>
            <a:r>
              <a:rPr lang="en-US"/>
              <a:t>TITLE OF YOUR PRESENTATION</a:t>
            </a:r>
          </a:p>
        </p:txBody>
      </p:sp>
      <p:sp>
        <p:nvSpPr>
          <p:cNvPr id="25" name="Rectangle 24">
            <a:extLst>
              <a:ext uri="{FF2B5EF4-FFF2-40B4-BE49-F238E27FC236}">
                <a16:creationId xmlns:a16="http://schemas.microsoft.com/office/drawing/2014/main" id="{A9F9CE7F-21D3-4D34-88C8-71EDC7F45FA5}"/>
              </a:ext>
              <a:ext uri="{C183D7F6-B498-43B3-948B-1728B52AA6E4}">
                <adec:decorative xmlns:adec="http://schemas.microsoft.com/office/drawing/2017/decorative" val="1"/>
              </a:ext>
            </a:extLst>
          </p:cNvPr>
          <p:cNvSpPr/>
          <p:nvPr userDrawn="1"/>
        </p:nvSpPr>
        <p:spPr>
          <a:xfrm>
            <a:off x="0" y="6068934"/>
            <a:ext cx="12192000" cy="82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6FE18CC5-7A34-4E10-BF9E-B2872EE30FB2}"/>
              </a:ext>
            </a:extLst>
          </p:cNvPr>
          <p:cNvSpPr>
            <a:spLocks noGrp="1"/>
          </p:cNvSpPr>
          <p:nvPr>
            <p:ph type="body" sz="quarter" idx="11" hasCustomPrompt="1"/>
          </p:nvPr>
        </p:nvSpPr>
        <p:spPr>
          <a:xfrm>
            <a:off x="1854201" y="4296947"/>
            <a:ext cx="8483600" cy="497835"/>
          </a:xfrm>
        </p:spPr>
        <p:txBody>
          <a:bodyPr>
            <a:normAutofit/>
          </a:bodyPr>
          <a:lstStyle>
            <a:lvl1pPr marL="0" indent="0" algn="ctr">
              <a:buNone/>
              <a:defRPr sz="2000">
                <a:solidFill>
                  <a:schemeClr val="accent2"/>
                </a:solidFill>
              </a:defRPr>
            </a:lvl1pPr>
          </a:lstStyle>
          <a:p>
            <a:pPr lvl="0"/>
            <a:r>
              <a:rPr lang="en-US"/>
              <a:t>VENUE . DATE . PRESENTER</a:t>
            </a:r>
          </a:p>
        </p:txBody>
      </p:sp>
      <p:sp>
        <p:nvSpPr>
          <p:cNvPr id="27" name="Picture Placeholder 26">
            <a:extLst>
              <a:ext uri="{FF2B5EF4-FFF2-40B4-BE49-F238E27FC236}">
                <a16:creationId xmlns:a16="http://schemas.microsoft.com/office/drawing/2014/main" id="{9DD4A42C-8E6C-46B4-ABE2-37A7D45C9734}"/>
              </a:ext>
            </a:extLst>
          </p:cNvPr>
          <p:cNvSpPr>
            <a:spLocks noGrp="1"/>
          </p:cNvSpPr>
          <p:nvPr>
            <p:ph type="pic" sz="quarter" idx="12" hasCustomPrompt="1"/>
          </p:nvPr>
        </p:nvSpPr>
        <p:spPr>
          <a:xfrm>
            <a:off x="2783110" y="6254610"/>
            <a:ext cx="1782763" cy="494242"/>
          </a:xfrm>
        </p:spPr>
        <p:txBody>
          <a:bodyPr>
            <a:noAutofit/>
          </a:bodyPr>
          <a:lstStyle>
            <a:lvl1pPr marL="0" indent="0">
              <a:buNone/>
              <a:defRPr sz="1400"/>
            </a:lvl1pPr>
          </a:lstStyle>
          <a:p>
            <a:r>
              <a:rPr lang="en-US"/>
              <a:t>Insert Logo</a:t>
            </a:r>
          </a:p>
        </p:txBody>
      </p:sp>
      <p:sp>
        <p:nvSpPr>
          <p:cNvPr id="33" name="Picture Placeholder 26">
            <a:extLst>
              <a:ext uri="{FF2B5EF4-FFF2-40B4-BE49-F238E27FC236}">
                <a16:creationId xmlns:a16="http://schemas.microsoft.com/office/drawing/2014/main" id="{44A087FA-B233-4296-AB70-E11F103AD7B7}"/>
              </a:ext>
            </a:extLst>
          </p:cNvPr>
          <p:cNvSpPr>
            <a:spLocks noGrp="1"/>
          </p:cNvSpPr>
          <p:nvPr>
            <p:ph type="pic" sz="quarter" idx="14" hasCustomPrompt="1"/>
          </p:nvPr>
        </p:nvSpPr>
        <p:spPr>
          <a:xfrm>
            <a:off x="5204442" y="6254610"/>
            <a:ext cx="1782763" cy="494242"/>
          </a:xfrm>
        </p:spPr>
        <p:txBody>
          <a:bodyPr>
            <a:noAutofit/>
          </a:bodyPr>
          <a:lstStyle>
            <a:lvl1pPr marL="0" indent="0">
              <a:buNone/>
              <a:defRPr sz="1400"/>
            </a:lvl1pPr>
          </a:lstStyle>
          <a:p>
            <a:r>
              <a:rPr lang="en-US"/>
              <a:t>Insert Logo</a:t>
            </a:r>
          </a:p>
        </p:txBody>
      </p:sp>
      <p:sp>
        <p:nvSpPr>
          <p:cNvPr id="34" name="Picture Placeholder 26">
            <a:extLst>
              <a:ext uri="{FF2B5EF4-FFF2-40B4-BE49-F238E27FC236}">
                <a16:creationId xmlns:a16="http://schemas.microsoft.com/office/drawing/2014/main" id="{20F13818-81ED-4B45-A1E2-C937C5A7B957}"/>
              </a:ext>
            </a:extLst>
          </p:cNvPr>
          <p:cNvSpPr>
            <a:spLocks noGrp="1"/>
          </p:cNvSpPr>
          <p:nvPr>
            <p:ph type="pic" sz="quarter" idx="15" hasCustomPrompt="1"/>
          </p:nvPr>
        </p:nvSpPr>
        <p:spPr>
          <a:xfrm>
            <a:off x="7625774" y="6254610"/>
            <a:ext cx="1782763" cy="494242"/>
          </a:xfrm>
        </p:spPr>
        <p:txBody>
          <a:bodyPr>
            <a:noAutofit/>
          </a:bodyPr>
          <a:lstStyle>
            <a:lvl1pPr marL="0" indent="0">
              <a:buNone/>
              <a:defRPr sz="1400"/>
            </a:lvl1pPr>
          </a:lstStyle>
          <a:p>
            <a:r>
              <a:rPr lang="en-US"/>
              <a:t>Insert Logo</a:t>
            </a:r>
          </a:p>
        </p:txBody>
      </p:sp>
      <p:sp>
        <p:nvSpPr>
          <p:cNvPr id="35" name="Picture Placeholder 26">
            <a:extLst>
              <a:ext uri="{FF2B5EF4-FFF2-40B4-BE49-F238E27FC236}">
                <a16:creationId xmlns:a16="http://schemas.microsoft.com/office/drawing/2014/main" id="{FCB34016-08DD-4C63-9C94-E4C0D43A2FF8}"/>
              </a:ext>
            </a:extLst>
          </p:cNvPr>
          <p:cNvSpPr>
            <a:spLocks noGrp="1"/>
          </p:cNvSpPr>
          <p:nvPr>
            <p:ph type="pic" sz="quarter" idx="16" hasCustomPrompt="1"/>
          </p:nvPr>
        </p:nvSpPr>
        <p:spPr>
          <a:xfrm>
            <a:off x="10006615" y="6254610"/>
            <a:ext cx="1782763" cy="494242"/>
          </a:xfrm>
        </p:spPr>
        <p:txBody>
          <a:bodyPr>
            <a:noAutofit/>
          </a:bodyPr>
          <a:lstStyle>
            <a:lvl1pPr marL="0" indent="0">
              <a:buNone/>
              <a:defRPr sz="1400"/>
            </a:lvl1pPr>
          </a:lstStyle>
          <a:p>
            <a:r>
              <a:rPr lang="en-US"/>
              <a:t>Insert Logo</a:t>
            </a:r>
          </a:p>
        </p:txBody>
      </p:sp>
      <p:pic>
        <p:nvPicPr>
          <p:cNvPr id="20" name="Picture 19" descr="Kaiser Permanente Institute for Health Research Logo">
            <a:extLst>
              <a:ext uri="{FF2B5EF4-FFF2-40B4-BE49-F238E27FC236}">
                <a16:creationId xmlns:a16="http://schemas.microsoft.com/office/drawing/2014/main" id="{BAB5D97A-ECEF-46DF-8A09-932EB9F56F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58188" y="878458"/>
            <a:ext cx="4075623" cy="866069"/>
          </a:xfrm>
          <a:prstGeom prst="rect">
            <a:avLst/>
          </a:prstGeom>
        </p:spPr>
      </p:pic>
      <p:sp>
        <p:nvSpPr>
          <p:cNvPr id="23" name="Picture Placeholder 26">
            <a:extLst>
              <a:ext uri="{FF2B5EF4-FFF2-40B4-BE49-F238E27FC236}">
                <a16:creationId xmlns:a16="http://schemas.microsoft.com/office/drawing/2014/main" id="{8E898932-93F1-4021-B8DD-9FCB67061E88}"/>
              </a:ext>
            </a:extLst>
          </p:cNvPr>
          <p:cNvSpPr>
            <a:spLocks noGrp="1"/>
          </p:cNvSpPr>
          <p:nvPr>
            <p:ph type="pic" sz="quarter" idx="17" hasCustomPrompt="1"/>
          </p:nvPr>
        </p:nvSpPr>
        <p:spPr>
          <a:xfrm>
            <a:off x="402622" y="6254610"/>
            <a:ext cx="1782763" cy="494242"/>
          </a:xfrm>
        </p:spPr>
        <p:txBody>
          <a:bodyPr>
            <a:noAutofit/>
          </a:bodyPr>
          <a:lstStyle>
            <a:lvl1pPr marL="0" indent="0">
              <a:buNone/>
              <a:defRPr sz="1400"/>
            </a:lvl1pPr>
          </a:lstStyle>
          <a:p>
            <a:r>
              <a:rPr lang="en-US"/>
              <a:t>Insert Logo</a:t>
            </a:r>
          </a:p>
        </p:txBody>
      </p:sp>
    </p:spTree>
    <p:extLst>
      <p:ext uri="{BB962C8B-B14F-4D97-AF65-F5344CB8AC3E}">
        <p14:creationId xmlns:p14="http://schemas.microsoft.com/office/powerpoint/2010/main" val="3691376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9CC1-7277-50D7-2170-E1560709F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23289-EBE5-DC96-BF5D-F5BF0C3A9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C6DE2-6974-795E-00F5-347C052C3E89}"/>
              </a:ext>
            </a:extLst>
          </p:cNvPr>
          <p:cNvSpPr>
            <a:spLocks noGrp="1"/>
          </p:cNvSpPr>
          <p:nvPr>
            <p:ph type="dt" sz="half" idx="10"/>
          </p:nvPr>
        </p:nvSpPr>
        <p:spPr/>
        <p:txBody>
          <a:bodyPr/>
          <a:lstStyle/>
          <a:p>
            <a:fld id="{F5DF8198-9147-43C7-9B21-44B8718BCC42}" type="datetimeFigureOut">
              <a:rPr lang="en-US" smtClean="0"/>
              <a:t>8/13/2024</a:t>
            </a:fld>
            <a:endParaRPr lang="en-US"/>
          </a:p>
        </p:txBody>
      </p:sp>
      <p:sp>
        <p:nvSpPr>
          <p:cNvPr id="5" name="Footer Placeholder 4">
            <a:extLst>
              <a:ext uri="{FF2B5EF4-FFF2-40B4-BE49-F238E27FC236}">
                <a16:creationId xmlns:a16="http://schemas.microsoft.com/office/drawing/2014/main" id="{E23CEE8A-57DE-F0C6-65F6-2ED6BED26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6D5E9-4B64-95B5-B328-2FFC25963826}"/>
              </a:ext>
            </a:extLst>
          </p:cNvPr>
          <p:cNvSpPr>
            <a:spLocks noGrp="1"/>
          </p:cNvSpPr>
          <p:nvPr>
            <p:ph type="sldNum" sz="quarter" idx="12"/>
          </p:nvPr>
        </p:nvSpPr>
        <p:spPr/>
        <p:txBody>
          <a:bodyPr/>
          <a:lstStyle/>
          <a:p>
            <a:fld id="{39399600-EE22-44C2-A538-5C5D35434223}" type="slidenum">
              <a:rPr lang="en-US" smtClean="0"/>
              <a:t>‹#›</a:t>
            </a:fld>
            <a:endParaRPr lang="en-US"/>
          </a:p>
        </p:txBody>
      </p:sp>
    </p:spTree>
    <p:extLst>
      <p:ext uri="{BB962C8B-B14F-4D97-AF65-F5344CB8AC3E}">
        <p14:creationId xmlns:p14="http://schemas.microsoft.com/office/powerpoint/2010/main" val="952894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D7FA8-5E00-EDC9-52F1-2EB4F38EAA10}"/>
              </a:ext>
            </a:extLst>
          </p:cNvPr>
          <p:cNvSpPr>
            <a:spLocks noGrp="1"/>
          </p:cNvSpPr>
          <p:nvPr>
            <p:ph type="dt" sz="half" idx="10"/>
          </p:nvPr>
        </p:nvSpPr>
        <p:spPr/>
        <p:txBody>
          <a:bodyPr/>
          <a:lstStyle/>
          <a:p>
            <a:fld id="{F5DF8198-9147-43C7-9B21-44B8718BCC42}" type="datetimeFigureOut">
              <a:rPr lang="en-US" smtClean="0"/>
              <a:t>8/13/2024</a:t>
            </a:fld>
            <a:endParaRPr lang="en-US"/>
          </a:p>
        </p:txBody>
      </p:sp>
      <p:sp>
        <p:nvSpPr>
          <p:cNvPr id="3" name="Footer Placeholder 2">
            <a:extLst>
              <a:ext uri="{FF2B5EF4-FFF2-40B4-BE49-F238E27FC236}">
                <a16:creationId xmlns:a16="http://schemas.microsoft.com/office/drawing/2014/main" id="{42DDF3ED-5BF9-D0C3-BE7E-3D4E5A8FB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34D90C-9B9B-CF4C-4D5B-76C89E44FBC0}"/>
              </a:ext>
            </a:extLst>
          </p:cNvPr>
          <p:cNvSpPr>
            <a:spLocks noGrp="1"/>
          </p:cNvSpPr>
          <p:nvPr>
            <p:ph type="sldNum" sz="quarter" idx="12"/>
          </p:nvPr>
        </p:nvSpPr>
        <p:spPr/>
        <p:txBody>
          <a:bodyPr/>
          <a:lstStyle/>
          <a:p>
            <a:fld id="{39399600-EE22-44C2-A538-5C5D35434223}" type="slidenum">
              <a:rPr lang="en-US" smtClean="0"/>
              <a:t>‹#›</a:t>
            </a:fld>
            <a:endParaRPr lang="en-US"/>
          </a:p>
        </p:txBody>
      </p:sp>
    </p:spTree>
    <p:extLst>
      <p:ext uri="{BB962C8B-B14F-4D97-AF65-F5344CB8AC3E}">
        <p14:creationId xmlns:p14="http://schemas.microsoft.com/office/powerpoint/2010/main" val="120092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_WhiteOverlay_Presenters_Logos_ppl">
    <p:spTree>
      <p:nvGrpSpPr>
        <p:cNvPr id="1" name=""/>
        <p:cNvGrpSpPr/>
        <p:nvPr/>
      </p:nvGrpSpPr>
      <p:grpSpPr>
        <a:xfrm>
          <a:off x="0" y="0"/>
          <a:ext cx="0" cy="0"/>
          <a:chOff x="0" y="0"/>
          <a:chExt cx="0" cy="0"/>
        </a:xfrm>
      </p:grpSpPr>
      <p:pic>
        <p:nvPicPr>
          <p:cNvPr id="22" name="Picture 2" descr="Picture of adults and children facing a blackboard">
            <a:extLst>
              <a:ext uri="{FF2B5EF4-FFF2-40B4-BE49-F238E27FC236}">
                <a16:creationId xmlns:a16="http://schemas.microsoft.com/office/drawing/2014/main" id="{7F27D0B3-7E38-46B7-9470-37A65D2603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AB127F6E-5A6A-4693-8EBE-142396C12879}"/>
              </a:ext>
              <a:ext uri="{C183D7F6-B498-43B3-948B-1728B52AA6E4}">
                <adec:decorative xmlns:adec="http://schemas.microsoft.com/office/drawing/2017/decorative" val="1"/>
              </a:ext>
            </a:extLst>
          </p:cNvPr>
          <p:cNvGrpSpPr/>
          <p:nvPr userDrawn="1"/>
        </p:nvGrpSpPr>
        <p:grpSpPr>
          <a:xfrm>
            <a:off x="-177" y="-66646"/>
            <a:ext cx="12192000" cy="6924646"/>
            <a:chOff x="0" y="1"/>
            <a:chExt cx="12192000" cy="6924646"/>
          </a:xfrm>
        </p:grpSpPr>
        <p:grpSp>
          <p:nvGrpSpPr>
            <p:cNvPr id="6" name="Group 3">
              <a:extLst>
                <a:ext uri="{FF2B5EF4-FFF2-40B4-BE49-F238E27FC236}">
                  <a16:creationId xmlns:a16="http://schemas.microsoft.com/office/drawing/2014/main" id="{91B446C2-F7BA-442E-9CD7-F00D8C98062E}"/>
                </a:ext>
              </a:extLst>
            </p:cNvPr>
            <p:cNvGrpSpPr/>
            <p:nvPr/>
          </p:nvGrpSpPr>
          <p:grpSpPr>
            <a:xfrm>
              <a:off x="0" y="1"/>
              <a:ext cx="12192000" cy="6924646"/>
              <a:chOff x="0" y="0"/>
              <a:chExt cx="3369724" cy="1913890"/>
            </a:xfrm>
          </p:grpSpPr>
          <p:sp>
            <p:nvSpPr>
              <p:cNvPr id="19" name="Freeform 4">
                <a:extLst>
                  <a:ext uri="{FF2B5EF4-FFF2-40B4-BE49-F238E27FC236}">
                    <a16:creationId xmlns:a16="http://schemas.microsoft.com/office/drawing/2014/main" id="{61B85744-3CD5-4B9B-9379-114272529216}"/>
                  </a:ext>
                </a:extLst>
              </p:cNvPr>
              <p:cNvSpPr/>
              <p:nvPr/>
            </p:nvSpPr>
            <p:spPr>
              <a:xfrm>
                <a:off x="0" y="0"/>
                <a:ext cx="3369724" cy="1913890"/>
              </a:xfrm>
              <a:custGeom>
                <a:avLst/>
                <a:gdLst/>
                <a:ahLst/>
                <a:cxnLst/>
                <a:rect l="l" t="t" r="r" b="b"/>
                <a:pathLst>
                  <a:path w="3369724" h="1913890">
                    <a:moveTo>
                      <a:pt x="0" y="0"/>
                    </a:moveTo>
                    <a:lnTo>
                      <a:pt x="3369724" y="0"/>
                    </a:lnTo>
                    <a:lnTo>
                      <a:pt x="3369724" y="1913890"/>
                    </a:lnTo>
                    <a:lnTo>
                      <a:pt x="0" y="1913890"/>
                    </a:lnTo>
                    <a:close/>
                  </a:path>
                </a:pathLst>
              </a:custGeom>
              <a:solidFill>
                <a:srgbClr val="38B6FF">
                  <a:alpha val="80784"/>
                </a:srgbClr>
              </a:solidFill>
            </p:spPr>
          </p:sp>
        </p:grpSp>
        <p:sp>
          <p:nvSpPr>
            <p:cNvPr id="7" name="AutoShape 5">
              <a:extLst>
                <a:ext uri="{FF2B5EF4-FFF2-40B4-BE49-F238E27FC236}">
                  <a16:creationId xmlns:a16="http://schemas.microsoft.com/office/drawing/2014/main" id="{C462D094-D7A0-40F0-AE45-02504BC9C03C}"/>
                </a:ext>
              </a:extLst>
            </p:cNvPr>
            <p:cNvSpPr/>
            <p:nvPr/>
          </p:nvSpPr>
          <p:spPr>
            <a:xfrm>
              <a:off x="1031082" y="574397"/>
              <a:ext cx="10129837" cy="4773411"/>
            </a:xfrm>
            <a:prstGeom prst="rect">
              <a:avLst/>
            </a:prstGeom>
            <a:solidFill>
              <a:srgbClr val="FFFFFF">
                <a:alpha val="94902"/>
              </a:srgbClr>
            </a:solidFill>
          </p:spPr>
        </p:sp>
      </p:grpSp>
      <p:sp>
        <p:nvSpPr>
          <p:cNvPr id="21" name="Text Placeholder 20">
            <a:extLst>
              <a:ext uri="{FF2B5EF4-FFF2-40B4-BE49-F238E27FC236}">
                <a16:creationId xmlns:a16="http://schemas.microsoft.com/office/drawing/2014/main" id="{6E6F1C27-F4F8-45DE-AF78-0F115005C1F4}"/>
              </a:ext>
            </a:extLst>
          </p:cNvPr>
          <p:cNvSpPr>
            <a:spLocks noGrp="1"/>
          </p:cNvSpPr>
          <p:nvPr>
            <p:ph type="body" sz="quarter" idx="10" hasCustomPrompt="1"/>
          </p:nvPr>
        </p:nvSpPr>
        <p:spPr>
          <a:xfrm>
            <a:off x="1853847" y="1897973"/>
            <a:ext cx="8483954" cy="1865388"/>
          </a:xfrm>
        </p:spPr>
        <p:txBody>
          <a:bodyPr>
            <a:noAutofit/>
          </a:bodyPr>
          <a:lstStyle>
            <a:lvl1pPr marL="0" indent="0" algn="ctr">
              <a:lnSpc>
                <a:spcPts val="8000"/>
              </a:lnSpc>
              <a:spcBef>
                <a:spcPts val="0"/>
              </a:spcBef>
              <a:buNone/>
              <a:defRPr sz="8000" b="1">
                <a:solidFill>
                  <a:schemeClr val="accent1"/>
                </a:solidFill>
              </a:defRPr>
            </a:lvl1pPr>
          </a:lstStyle>
          <a:p>
            <a:pPr lvl="0"/>
            <a:r>
              <a:rPr lang="en-US"/>
              <a:t>TITLE OF YOUR PRESENTATION</a:t>
            </a:r>
          </a:p>
        </p:txBody>
      </p:sp>
      <p:sp>
        <p:nvSpPr>
          <p:cNvPr id="24" name="Text Placeholder 23">
            <a:extLst>
              <a:ext uri="{FF2B5EF4-FFF2-40B4-BE49-F238E27FC236}">
                <a16:creationId xmlns:a16="http://schemas.microsoft.com/office/drawing/2014/main" id="{6FE18CC5-7A34-4E10-BF9E-B2872EE30FB2}"/>
              </a:ext>
            </a:extLst>
          </p:cNvPr>
          <p:cNvSpPr>
            <a:spLocks noGrp="1"/>
          </p:cNvSpPr>
          <p:nvPr>
            <p:ph type="body" sz="quarter" idx="11" hasCustomPrompt="1"/>
          </p:nvPr>
        </p:nvSpPr>
        <p:spPr>
          <a:xfrm>
            <a:off x="1854201" y="3951028"/>
            <a:ext cx="8483600" cy="1175788"/>
          </a:xfrm>
        </p:spPr>
        <p:txBody>
          <a:bodyPr>
            <a:normAutofit/>
          </a:bodyPr>
          <a:lstStyle>
            <a:lvl1pPr marL="0" indent="0" algn="ctr">
              <a:lnSpc>
                <a:spcPct val="100000"/>
              </a:lnSpc>
              <a:spcBef>
                <a:spcPts val="0"/>
              </a:spcBef>
              <a:buNone/>
              <a:defRPr sz="1800">
                <a:solidFill>
                  <a:schemeClr val="accent2"/>
                </a:solidFill>
              </a:defRPr>
            </a:lvl1pPr>
          </a:lstStyle>
          <a:p>
            <a:pPr lvl="0"/>
            <a:r>
              <a:rPr lang="en-US"/>
              <a:t>VENUE . DATE . LIST OF PRESENTERS:</a:t>
            </a:r>
          </a:p>
          <a:p>
            <a:pPr lvl="0"/>
            <a:r>
              <a:rPr lang="en-US"/>
              <a:t>Presenter name, Presenter name, Presenter name, Presenter name, Presenter name, Presenter name, Presenter name, Presenter name, Presenter name</a:t>
            </a:r>
          </a:p>
          <a:p>
            <a:pPr lvl="0"/>
            <a:endParaRPr lang="en-US"/>
          </a:p>
        </p:txBody>
      </p:sp>
      <p:sp>
        <p:nvSpPr>
          <p:cNvPr id="25" name="Rectangle 24">
            <a:extLst>
              <a:ext uri="{FF2B5EF4-FFF2-40B4-BE49-F238E27FC236}">
                <a16:creationId xmlns:a16="http://schemas.microsoft.com/office/drawing/2014/main" id="{A9F9CE7F-21D3-4D34-88C8-71EDC7F45FA5}"/>
              </a:ext>
              <a:ext uri="{C183D7F6-B498-43B3-948B-1728B52AA6E4}">
                <adec:decorative xmlns:adec="http://schemas.microsoft.com/office/drawing/2017/decorative" val="1"/>
              </a:ext>
            </a:extLst>
          </p:cNvPr>
          <p:cNvSpPr/>
          <p:nvPr userDrawn="1"/>
        </p:nvSpPr>
        <p:spPr>
          <a:xfrm>
            <a:off x="0" y="6065155"/>
            <a:ext cx="12192000" cy="82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9DD4A42C-8E6C-46B4-ABE2-37A7D45C9734}"/>
              </a:ext>
            </a:extLst>
          </p:cNvPr>
          <p:cNvSpPr>
            <a:spLocks noGrp="1"/>
          </p:cNvSpPr>
          <p:nvPr>
            <p:ph type="pic" sz="quarter" idx="12" hasCustomPrompt="1"/>
          </p:nvPr>
        </p:nvSpPr>
        <p:spPr>
          <a:xfrm>
            <a:off x="2783110" y="6254610"/>
            <a:ext cx="1782763" cy="494242"/>
          </a:xfrm>
        </p:spPr>
        <p:txBody>
          <a:bodyPr>
            <a:noAutofit/>
          </a:bodyPr>
          <a:lstStyle>
            <a:lvl1pPr marL="0" indent="0">
              <a:buNone/>
              <a:defRPr sz="1400"/>
            </a:lvl1pPr>
          </a:lstStyle>
          <a:p>
            <a:r>
              <a:rPr lang="en-US"/>
              <a:t>Insert Logo</a:t>
            </a:r>
          </a:p>
        </p:txBody>
      </p:sp>
      <p:sp>
        <p:nvSpPr>
          <p:cNvPr id="33" name="Picture Placeholder 26">
            <a:extLst>
              <a:ext uri="{FF2B5EF4-FFF2-40B4-BE49-F238E27FC236}">
                <a16:creationId xmlns:a16="http://schemas.microsoft.com/office/drawing/2014/main" id="{44A087FA-B233-4296-AB70-E11F103AD7B7}"/>
              </a:ext>
            </a:extLst>
          </p:cNvPr>
          <p:cNvSpPr>
            <a:spLocks noGrp="1"/>
          </p:cNvSpPr>
          <p:nvPr>
            <p:ph type="pic" sz="quarter" idx="14" hasCustomPrompt="1"/>
          </p:nvPr>
        </p:nvSpPr>
        <p:spPr>
          <a:xfrm>
            <a:off x="5204442" y="6254610"/>
            <a:ext cx="1782763" cy="494242"/>
          </a:xfrm>
        </p:spPr>
        <p:txBody>
          <a:bodyPr>
            <a:noAutofit/>
          </a:bodyPr>
          <a:lstStyle>
            <a:lvl1pPr marL="0" indent="0">
              <a:buNone/>
              <a:defRPr sz="1400"/>
            </a:lvl1pPr>
          </a:lstStyle>
          <a:p>
            <a:r>
              <a:rPr lang="en-US"/>
              <a:t>Insert Logo</a:t>
            </a:r>
          </a:p>
        </p:txBody>
      </p:sp>
      <p:sp>
        <p:nvSpPr>
          <p:cNvPr id="34" name="Picture Placeholder 26">
            <a:extLst>
              <a:ext uri="{FF2B5EF4-FFF2-40B4-BE49-F238E27FC236}">
                <a16:creationId xmlns:a16="http://schemas.microsoft.com/office/drawing/2014/main" id="{20F13818-81ED-4B45-A1E2-C937C5A7B957}"/>
              </a:ext>
            </a:extLst>
          </p:cNvPr>
          <p:cNvSpPr>
            <a:spLocks noGrp="1"/>
          </p:cNvSpPr>
          <p:nvPr>
            <p:ph type="pic" sz="quarter" idx="15" hasCustomPrompt="1"/>
          </p:nvPr>
        </p:nvSpPr>
        <p:spPr>
          <a:xfrm>
            <a:off x="7625774" y="6254610"/>
            <a:ext cx="1782763" cy="494242"/>
          </a:xfrm>
        </p:spPr>
        <p:txBody>
          <a:bodyPr>
            <a:noAutofit/>
          </a:bodyPr>
          <a:lstStyle>
            <a:lvl1pPr marL="0" indent="0">
              <a:buNone/>
              <a:defRPr sz="1400"/>
            </a:lvl1pPr>
          </a:lstStyle>
          <a:p>
            <a:r>
              <a:rPr lang="en-US"/>
              <a:t>Insert Logo</a:t>
            </a:r>
          </a:p>
        </p:txBody>
      </p:sp>
      <p:sp>
        <p:nvSpPr>
          <p:cNvPr id="35" name="Picture Placeholder 26">
            <a:extLst>
              <a:ext uri="{FF2B5EF4-FFF2-40B4-BE49-F238E27FC236}">
                <a16:creationId xmlns:a16="http://schemas.microsoft.com/office/drawing/2014/main" id="{FCB34016-08DD-4C63-9C94-E4C0D43A2FF8}"/>
              </a:ext>
            </a:extLst>
          </p:cNvPr>
          <p:cNvSpPr>
            <a:spLocks noGrp="1"/>
          </p:cNvSpPr>
          <p:nvPr>
            <p:ph type="pic" sz="quarter" idx="16" hasCustomPrompt="1"/>
          </p:nvPr>
        </p:nvSpPr>
        <p:spPr>
          <a:xfrm>
            <a:off x="10006615" y="6254610"/>
            <a:ext cx="1782763" cy="494242"/>
          </a:xfrm>
        </p:spPr>
        <p:txBody>
          <a:bodyPr>
            <a:noAutofit/>
          </a:bodyPr>
          <a:lstStyle>
            <a:lvl1pPr marL="0" indent="0">
              <a:buNone/>
              <a:defRPr sz="1400"/>
            </a:lvl1pPr>
          </a:lstStyle>
          <a:p>
            <a:r>
              <a:rPr lang="en-US"/>
              <a:t>Insert Logo</a:t>
            </a:r>
          </a:p>
        </p:txBody>
      </p:sp>
      <p:pic>
        <p:nvPicPr>
          <p:cNvPr id="18" name="Picture 17" descr="Kaiser Permanente Institute for Health Research Logo">
            <a:extLst>
              <a:ext uri="{FF2B5EF4-FFF2-40B4-BE49-F238E27FC236}">
                <a16:creationId xmlns:a16="http://schemas.microsoft.com/office/drawing/2014/main" id="{8B2D82DE-A7AA-4D07-A632-60D3C97F73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58188" y="878458"/>
            <a:ext cx="4075623" cy="866069"/>
          </a:xfrm>
          <a:prstGeom prst="rect">
            <a:avLst/>
          </a:prstGeom>
        </p:spPr>
      </p:pic>
      <p:sp>
        <p:nvSpPr>
          <p:cNvPr id="20" name="Picture Placeholder 26">
            <a:extLst>
              <a:ext uri="{FF2B5EF4-FFF2-40B4-BE49-F238E27FC236}">
                <a16:creationId xmlns:a16="http://schemas.microsoft.com/office/drawing/2014/main" id="{CEE70AE5-EB22-43AE-A166-8F8CA21CD4CF}"/>
              </a:ext>
            </a:extLst>
          </p:cNvPr>
          <p:cNvSpPr>
            <a:spLocks noGrp="1"/>
          </p:cNvSpPr>
          <p:nvPr>
            <p:ph type="pic" sz="quarter" idx="17" hasCustomPrompt="1"/>
          </p:nvPr>
        </p:nvSpPr>
        <p:spPr>
          <a:xfrm>
            <a:off x="402622" y="6254610"/>
            <a:ext cx="1782763" cy="494242"/>
          </a:xfrm>
        </p:spPr>
        <p:txBody>
          <a:bodyPr>
            <a:noAutofit/>
          </a:bodyPr>
          <a:lstStyle>
            <a:lvl1pPr marL="0" indent="0">
              <a:buNone/>
              <a:defRPr sz="1400"/>
            </a:lvl1pPr>
          </a:lstStyle>
          <a:p>
            <a:r>
              <a:rPr lang="en-US"/>
              <a:t>Insert Logo</a:t>
            </a:r>
          </a:p>
        </p:txBody>
      </p:sp>
    </p:spTree>
    <p:extLst>
      <p:ext uri="{BB962C8B-B14F-4D97-AF65-F5344CB8AC3E}">
        <p14:creationId xmlns:p14="http://schemas.microsoft.com/office/powerpoint/2010/main" val="273795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lide_NoOverlay_Logos_ppl">
    <p:spTree>
      <p:nvGrpSpPr>
        <p:cNvPr id="1" name=""/>
        <p:cNvGrpSpPr/>
        <p:nvPr/>
      </p:nvGrpSpPr>
      <p:grpSpPr>
        <a:xfrm>
          <a:off x="0" y="0"/>
          <a:ext cx="0" cy="0"/>
          <a:chOff x="0" y="0"/>
          <a:chExt cx="0" cy="0"/>
        </a:xfrm>
      </p:grpSpPr>
      <p:pic>
        <p:nvPicPr>
          <p:cNvPr id="22" name="Picture 2" descr="Picture of adults and children facing a blackboard">
            <a:extLst>
              <a:ext uri="{FF2B5EF4-FFF2-40B4-BE49-F238E27FC236}">
                <a16:creationId xmlns:a16="http://schemas.microsoft.com/office/drawing/2014/main" id="{7F27D0B3-7E38-46B7-9470-37A65D2603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6" name="Group 3">
            <a:extLst>
              <a:ext uri="{FF2B5EF4-FFF2-40B4-BE49-F238E27FC236}">
                <a16:creationId xmlns:a16="http://schemas.microsoft.com/office/drawing/2014/main" id="{91B446C2-F7BA-442E-9CD7-F00D8C98062E}"/>
              </a:ext>
              <a:ext uri="{C183D7F6-B498-43B3-948B-1728B52AA6E4}">
                <adec:decorative xmlns:adec="http://schemas.microsoft.com/office/drawing/2017/decorative" val="1"/>
              </a:ext>
            </a:extLst>
          </p:cNvPr>
          <p:cNvGrpSpPr/>
          <p:nvPr/>
        </p:nvGrpSpPr>
        <p:grpSpPr>
          <a:xfrm>
            <a:off x="-177" y="-33323"/>
            <a:ext cx="12192000" cy="6924646"/>
            <a:chOff x="0" y="0"/>
            <a:chExt cx="3369724" cy="1913890"/>
          </a:xfrm>
          <a:solidFill>
            <a:srgbClr val="0078B3">
              <a:alpha val="90980"/>
            </a:srgbClr>
          </a:solidFill>
        </p:grpSpPr>
        <p:sp>
          <p:nvSpPr>
            <p:cNvPr id="19" name="Freeform 4">
              <a:extLst>
                <a:ext uri="{FF2B5EF4-FFF2-40B4-BE49-F238E27FC236}">
                  <a16:creationId xmlns:a16="http://schemas.microsoft.com/office/drawing/2014/main" id="{61B85744-3CD5-4B9B-9379-114272529216}"/>
                </a:ext>
              </a:extLst>
            </p:cNvPr>
            <p:cNvSpPr/>
            <p:nvPr/>
          </p:nvSpPr>
          <p:spPr>
            <a:xfrm>
              <a:off x="0" y="0"/>
              <a:ext cx="3369724" cy="1913890"/>
            </a:xfrm>
            <a:custGeom>
              <a:avLst/>
              <a:gdLst/>
              <a:ahLst/>
              <a:cxnLst/>
              <a:rect l="l" t="t" r="r" b="b"/>
              <a:pathLst>
                <a:path w="3369724" h="1913890">
                  <a:moveTo>
                    <a:pt x="0" y="0"/>
                  </a:moveTo>
                  <a:lnTo>
                    <a:pt x="3369724" y="0"/>
                  </a:lnTo>
                  <a:lnTo>
                    <a:pt x="3369724" y="1913890"/>
                  </a:lnTo>
                  <a:lnTo>
                    <a:pt x="0" y="1913890"/>
                  </a:lnTo>
                  <a:close/>
                </a:path>
              </a:pathLst>
            </a:custGeom>
            <a:grpFill/>
          </p:spPr>
        </p:sp>
      </p:grpSp>
      <p:sp>
        <p:nvSpPr>
          <p:cNvPr id="21" name="Text Placeholder 20">
            <a:extLst>
              <a:ext uri="{FF2B5EF4-FFF2-40B4-BE49-F238E27FC236}">
                <a16:creationId xmlns:a16="http://schemas.microsoft.com/office/drawing/2014/main" id="{6E6F1C27-F4F8-45DE-AF78-0F115005C1F4}"/>
              </a:ext>
            </a:extLst>
          </p:cNvPr>
          <p:cNvSpPr>
            <a:spLocks noGrp="1"/>
          </p:cNvSpPr>
          <p:nvPr>
            <p:ph type="body" sz="quarter" idx="10" hasCustomPrompt="1"/>
          </p:nvPr>
        </p:nvSpPr>
        <p:spPr>
          <a:xfrm>
            <a:off x="1853847" y="2020472"/>
            <a:ext cx="8483954" cy="1865388"/>
          </a:xfrm>
        </p:spPr>
        <p:txBody>
          <a:bodyPr>
            <a:noAutofit/>
          </a:bodyPr>
          <a:lstStyle>
            <a:lvl1pPr marL="0" indent="0" algn="ctr">
              <a:lnSpc>
                <a:spcPts val="8000"/>
              </a:lnSpc>
              <a:spcBef>
                <a:spcPts val="0"/>
              </a:spcBef>
              <a:buNone/>
              <a:defRPr sz="8000" b="1">
                <a:solidFill>
                  <a:schemeClr val="bg1"/>
                </a:solidFill>
              </a:defRPr>
            </a:lvl1pPr>
          </a:lstStyle>
          <a:p>
            <a:pPr lvl="0"/>
            <a:r>
              <a:rPr lang="en-US"/>
              <a:t>TITLE OF YOUR PRESENTATION</a:t>
            </a:r>
          </a:p>
        </p:txBody>
      </p:sp>
      <p:sp>
        <p:nvSpPr>
          <p:cNvPr id="24" name="Text Placeholder 23">
            <a:extLst>
              <a:ext uri="{FF2B5EF4-FFF2-40B4-BE49-F238E27FC236}">
                <a16:creationId xmlns:a16="http://schemas.microsoft.com/office/drawing/2014/main" id="{6FE18CC5-7A34-4E10-BF9E-B2872EE30FB2}"/>
              </a:ext>
            </a:extLst>
          </p:cNvPr>
          <p:cNvSpPr>
            <a:spLocks noGrp="1"/>
          </p:cNvSpPr>
          <p:nvPr>
            <p:ph type="body" sz="quarter" idx="11" hasCustomPrompt="1"/>
          </p:nvPr>
        </p:nvSpPr>
        <p:spPr>
          <a:xfrm>
            <a:off x="1854201" y="4296947"/>
            <a:ext cx="8483600" cy="497835"/>
          </a:xfrm>
        </p:spPr>
        <p:txBody>
          <a:bodyPr>
            <a:normAutofit/>
          </a:bodyPr>
          <a:lstStyle>
            <a:lvl1pPr marL="0" indent="0" algn="ctr">
              <a:buNone/>
              <a:defRPr sz="2000">
                <a:solidFill>
                  <a:schemeClr val="bg1"/>
                </a:solidFill>
              </a:defRPr>
            </a:lvl1pPr>
          </a:lstStyle>
          <a:p>
            <a:pPr lvl="0"/>
            <a:r>
              <a:rPr lang="en-US"/>
              <a:t>VENUE . DATE . PRESENTER</a:t>
            </a:r>
          </a:p>
        </p:txBody>
      </p:sp>
      <p:sp>
        <p:nvSpPr>
          <p:cNvPr id="25" name="Rectangle 24">
            <a:extLst>
              <a:ext uri="{FF2B5EF4-FFF2-40B4-BE49-F238E27FC236}">
                <a16:creationId xmlns:a16="http://schemas.microsoft.com/office/drawing/2014/main" id="{A9F9CE7F-21D3-4D34-88C8-71EDC7F45FA5}"/>
              </a:ext>
              <a:ext uri="{C183D7F6-B498-43B3-948B-1728B52AA6E4}">
                <adec:decorative xmlns:adec="http://schemas.microsoft.com/office/drawing/2017/decorative" val="1"/>
              </a:ext>
            </a:extLst>
          </p:cNvPr>
          <p:cNvSpPr/>
          <p:nvPr userDrawn="1"/>
        </p:nvSpPr>
        <p:spPr>
          <a:xfrm>
            <a:off x="0" y="6065155"/>
            <a:ext cx="12192000" cy="82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9DD4A42C-8E6C-46B4-ABE2-37A7D45C9734}"/>
              </a:ext>
            </a:extLst>
          </p:cNvPr>
          <p:cNvSpPr>
            <a:spLocks noGrp="1"/>
          </p:cNvSpPr>
          <p:nvPr>
            <p:ph type="pic" sz="quarter" idx="12" hasCustomPrompt="1"/>
          </p:nvPr>
        </p:nvSpPr>
        <p:spPr>
          <a:xfrm>
            <a:off x="2783110" y="6254610"/>
            <a:ext cx="1782763" cy="494242"/>
          </a:xfrm>
        </p:spPr>
        <p:txBody>
          <a:bodyPr>
            <a:noAutofit/>
          </a:bodyPr>
          <a:lstStyle>
            <a:lvl1pPr marL="0" indent="0">
              <a:buNone/>
              <a:defRPr sz="1400"/>
            </a:lvl1pPr>
          </a:lstStyle>
          <a:p>
            <a:r>
              <a:rPr lang="en-US"/>
              <a:t>Insert Logo</a:t>
            </a:r>
          </a:p>
        </p:txBody>
      </p:sp>
      <p:sp>
        <p:nvSpPr>
          <p:cNvPr id="33" name="Picture Placeholder 26">
            <a:extLst>
              <a:ext uri="{FF2B5EF4-FFF2-40B4-BE49-F238E27FC236}">
                <a16:creationId xmlns:a16="http://schemas.microsoft.com/office/drawing/2014/main" id="{44A087FA-B233-4296-AB70-E11F103AD7B7}"/>
              </a:ext>
            </a:extLst>
          </p:cNvPr>
          <p:cNvSpPr>
            <a:spLocks noGrp="1"/>
          </p:cNvSpPr>
          <p:nvPr>
            <p:ph type="pic" sz="quarter" idx="14" hasCustomPrompt="1"/>
          </p:nvPr>
        </p:nvSpPr>
        <p:spPr>
          <a:xfrm>
            <a:off x="5204442" y="6254610"/>
            <a:ext cx="1782763" cy="494242"/>
          </a:xfrm>
        </p:spPr>
        <p:txBody>
          <a:bodyPr>
            <a:noAutofit/>
          </a:bodyPr>
          <a:lstStyle>
            <a:lvl1pPr marL="0" indent="0">
              <a:buNone/>
              <a:defRPr sz="1400"/>
            </a:lvl1pPr>
          </a:lstStyle>
          <a:p>
            <a:r>
              <a:rPr lang="en-US"/>
              <a:t>Insert Logo</a:t>
            </a:r>
          </a:p>
        </p:txBody>
      </p:sp>
      <p:sp>
        <p:nvSpPr>
          <p:cNvPr id="34" name="Picture Placeholder 26">
            <a:extLst>
              <a:ext uri="{FF2B5EF4-FFF2-40B4-BE49-F238E27FC236}">
                <a16:creationId xmlns:a16="http://schemas.microsoft.com/office/drawing/2014/main" id="{20F13818-81ED-4B45-A1E2-C937C5A7B957}"/>
              </a:ext>
            </a:extLst>
          </p:cNvPr>
          <p:cNvSpPr>
            <a:spLocks noGrp="1"/>
          </p:cNvSpPr>
          <p:nvPr>
            <p:ph type="pic" sz="quarter" idx="15" hasCustomPrompt="1"/>
          </p:nvPr>
        </p:nvSpPr>
        <p:spPr>
          <a:xfrm>
            <a:off x="7625774" y="6254610"/>
            <a:ext cx="1782763" cy="494242"/>
          </a:xfrm>
        </p:spPr>
        <p:txBody>
          <a:bodyPr>
            <a:noAutofit/>
          </a:bodyPr>
          <a:lstStyle>
            <a:lvl1pPr marL="0" indent="0">
              <a:buNone/>
              <a:defRPr sz="1400"/>
            </a:lvl1pPr>
          </a:lstStyle>
          <a:p>
            <a:r>
              <a:rPr lang="en-US"/>
              <a:t>Insert Logo</a:t>
            </a:r>
          </a:p>
        </p:txBody>
      </p:sp>
      <p:sp>
        <p:nvSpPr>
          <p:cNvPr id="35" name="Picture Placeholder 26">
            <a:extLst>
              <a:ext uri="{FF2B5EF4-FFF2-40B4-BE49-F238E27FC236}">
                <a16:creationId xmlns:a16="http://schemas.microsoft.com/office/drawing/2014/main" id="{FCB34016-08DD-4C63-9C94-E4C0D43A2FF8}"/>
              </a:ext>
            </a:extLst>
          </p:cNvPr>
          <p:cNvSpPr>
            <a:spLocks noGrp="1"/>
          </p:cNvSpPr>
          <p:nvPr>
            <p:ph type="pic" sz="quarter" idx="16" hasCustomPrompt="1"/>
          </p:nvPr>
        </p:nvSpPr>
        <p:spPr>
          <a:xfrm>
            <a:off x="10006615" y="6254610"/>
            <a:ext cx="1782763" cy="494242"/>
          </a:xfrm>
        </p:spPr>
        <p:txBody>
          <a:bodyPr>
            <a:noAutofit/>
          </a:bodyPr>
          <a:lstStyle>
            <a:lvl1pPr marL="0" indent="0">
              <a:buNone/>
              <a:defRPr sz="1400"/>
            </a:lvl1pPr>
          </a:lstStyle>
          <a:p>
            <a:r>
              <a:rPr lang="en-US"/>
              <a:t>Insert Logo</a:t>
            </a:r>
          </a:p>
        </p:txBody>
      </p:sp>
      <p:pic>
        <p:nvPicPr>
          <p:cNvPr id="17" name="Picture 16" descr="Kaiser Permanente Institute for Health Research Logo">
            <a:extLst>
              <a:ext uri="{FF2B5EF4-FFF2-40B4-BE49-F238E27FC236}">
                <a16:creationId xmlns:a16="http://schemas.microsoft.com/office/drawing/2014/main" id="{E33E0942-DD83-4BA9-A9B6-FE78C5A3DE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59043" y="877837"/>
            <a:ext cx="4073560" cy="865632"/>
          </a:xfrm>
          <a:prstGeom prst="rect">
            <a:avLst/>
          </a:prstGeom>
        </p:spPr>
      </p:pic>
      <p:sp>
        <p:nvSpPr>
          <p:cNvPr id="13" name="Picture Placeholder 26">
            <a:extLst>
              <a:ext uri="{FF2B5EF4-FFF2-40B4-BE49-F238E27FC236}">
                <a16:creationId xmlns:a16="http://schemas.microsoft.com/office/drawing/2014/main" id="{34F09B5D-123D-421D-9056-1EEE95E6676D}"/>
              </a:ext>
            </a:extLst>
          </p:cNvPr>
          <p:cNvSpPr>
            <a:spLocks noGrp="1"/>
          </p:cNvSpPr>
          <p:nvPr>
            <p:ph type="pic" sz="quarter" idx="17" hasCustomPrompt="1"/>
          </p:nvPr>
        </p:nvSpPr>
        <p:spPr>
          <a:xfrm>
            <a:off x="402622" y="6254610"/>
            <a:ext cx="1782763" cy="494242"/>
          </a:xfrm>
        </p:spPr>
        <p:txBody>
          <a:bodyPr>
            <a:noAutofit/>
          </a:bodyPr>
          <a:lstStyle>
            <a:lvl1pPr marL="0" indent="0">
              <a:buNone/>
              <a:defRPr sz="1400"/>
            </a:lvl1pPr>
          </a:lstStyle>
          <a:p>
            <a:r>
              <a:rPr lang="en-US"/>
              <a:t>Insert Logo</a:t>
            </a:r>
          </a:p>
        </p:txBody>
      </p:sp>
    </p:spTree>
    <p:extLst>
      <p:ext uri="{BB962C8B-B14F-4D97-AF65-F5344CB8AC3E}">
        <p14:creationId xmlns:p14="http://schemas.microsoft.com/office/powerpoint/2010/main" val="26128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lide_NoOverlay_Logos_ppl_presenters">
    <p:spTree>
      <p:nvGrpSpPr>
        <p:cNvPr id="1" name=""/>
        <p:cNvGrpSpPr/>
        <p:nvPr/>
      </p:nvGrpSpPr>
      <p:grpSpPr>
        <a:xfrm>
          <a:off x="0" y="0"/>
          <a:ext cx="0" cy="0"/>
          <a:chOff x="0" y="0"/>
          <a:chExt cx="0" cy="0"/>
        </a:xfrm>
      </p:grpSpPr>
      <p:pic>
        <p:nvPicPr>
          <p:cNvPr id="22" name="Picture 2" descr="Picture of adults and children facing a blackboard">
            <a:extLst>
              <a:ext uri="{FF2B5EF4-FFF2-40B4-BE49-F238E27FC236}">
                <a16:creationId xmlns:a16="http://schemas.microsoft.com/office/drawing/2014/main" id="{7F27D0B3-7E38-46B7-9470-37A65D2603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6" name="Group 3">
            <a:extLst>
              <a:ext uri="{FF2B5EF4-FFF2-40B4-BE49-F238E27FC236}">
                <a16:creationId xmlns:a16="http://schemas.microsoft.com/office/drawing/2014/main" id="{91B446C2-F7BA-442E-9CD7-F00D8C98062E}"/>
              </a:ext>
              <a:ext uri="{C183D7F6-B498-43B3-948B-1728B52AA6E4}">
                <adec:decorative xmlns:adec="http://schemas.microsoft.com/office/drawing/2017/decorative" val="1"/>
              </a:ext>
            </a:extLst>
          </p:cNvPr>
          <p:cNvGrpSpPr/>
          <p:nvPr/>
        </p:nvGrpSpPr>
        <p:grpSpPr>
          <a:xfrm>
            <a:off x="-177" y="-66646"/>
            <a:ext cx="12192000" cy="6924646"/>
            <a:chOff x="0" y="0"/>
            <a:chExt cx="3369724" cy="1913890"/>
          </a:xfrm>
          <a:solidFill>
            <a:srgbClr val="0078B3">
              <a:alpha val="90980"/>
            </a:srgbClr>
          </a:solidFill>
        </p:grpSpPr>
        <p:sp>
          <p:nvSpPr>
            <p:cNvPr id="19" name="Freeform 4">
              <a:extLst>
                <a:ext uri="{FF2B5EF4-FFF2-40B4-BE49-F238E27FC236}">
                  <a16:creationId xmlns:a16="http://schemas.microsoft.com/office/drawing/2014/main" id="{61B85744-3CD5-4B9B-9379-114272529216}"/>
                </a:ext>
              </a:extLst>
            </p:cNvPr>
            <p:cNvSpPr/>
            <p:nvPr/>
          </p:nvSpPr>
          <p:spPr>
            <a:xfrm>
              <a:off x="0" y="0"/>
              <a:ext cx="3369724" cy="1913890"/>
            </a:xfrm>
            <a:custGeom>
              <a:avLst/>
              <a:gdLst/>
              <a:ahLst/>
              <a:cxnLst/>
              <a:rect l="l" t="t" r="r" b="b"/>
              <a:pathLst>
                <a:path w="3369724" h="1913890">
                  <a:moveTo>
                    <a:pt x="0" y="0"/>
                  </a:moveTo>
                  <a:lnTo>
                    <a:pt x="3369724" y="0"/>
                  </a:lnTo>
                  <a:lnTo>
                    <a:pt x="3369724" y="1913890"/>
                  </a:lnTo>
                  <a:lnTo>
                    <a:pt x="0" y="1913890"/>
                  </a:lnTo>
                  <a:close/>
                </a:path>
              </a:pathLst>
            </a:custGeom>
            <a:grpFill/>
          </p:spPr>
        </p:sp>
      </p:grpSp>
      <p:sp>
        <p:nvSpPr>
          <p:cNvPr id="21" name="Text Placeholder 20">
            <a:extLst>
              <a:ext uri="{FF2B5EF4-FFF2-40B4-BE49-F238E27FC236}">
                <a16:creationId xmlns:a16="http://schemas.microsoft.com/office/drawing/2014/main" id="{6E6F1C27-F4F8-45DE-AF78-0F115005C1F4}"/>
              </a:ext>
            </a:extLst>
          </p:cNvPr>
          <p:cNvSpPr>
            <a:spLocks noGrp="1"/>
          </p:cNvSpPr>
          <p:nvPr>
            <p:ph type="body" sz="quarter" idx="10" hasCustomPrompt="1"/>
          </p:nvPr>
        </p:nvSpPr>
        <p:spPr>
          <a:xfrm>
            <a:off x="1853847" y="2020472"/>
            <a:ext cx="8483954" cy="1865388"/>
          </a:xfrm>
        </p:spPr>
        <p:txBody>
          <a:bodyPr>
            <a:noAutofit/>
          </a:bodyPr>
          <a:lstStyle>
            <a:lvl1pPr marL="0" indent="0" algn="ctr">
              <a:lnSpc>
                <a:spcPts val="8000"/>
              </a:lnSpc>
              <a:spcBef>
                <a:spcPts val="0"/>
              </a:spcBef>
              <a:buNone/>
              <a:defRPr sz="8000" b="1">
                <a:solidFill>
                  <a:schemeClr val="bg1"/>
                </a:solidFill>
              </a:defRPr>
            </a:lvl1pPr>
          </a:lstStyle>
          <a:p>
            <a:pPr lvl="0"/>
            <a:r>
              <a:rPr lang="en-US"/>
              <a:t>TITLE OF YOUR PRESENTATION</a:t>
            </a:r>
          </a:p>
        </p:txBody>
      </p:sp>
      <p:sp>
        <p:nvSpPr>
          <p:cNvPr id="25" name="Rectangle 24">
            <a:extLst>
              <a:ext uri="{FF2B5EF4-FFF2-40B4-BE49-F238E27FC236}">
                <a16:creationId xmlns:a16="http://schemas.microsoft.com/office/drawing/2014/main" id="{A9F9CE7F-21D3-4D34-88C8-71EDC7F45FA5}"/>
              </a:ext>
              <a:ext uri="{C183D7F6-B498-43B3-948B-1728B52AA6E4}">
                <adec:decorative xmlns:adec="http://schemas.microsoft.com/office/drawing/2017/decorative" val="1"/>
              </a:ext>
            </a:extLst>
          </p:cNvPr>
          <p:cNvSpPr/>
          <p:nvPr userDrawn="1"/>
        </p:nvSpPr>
        <p:spPr>
          <a:xfrm>
            <a:off x="0" y="6065155"/>
            <a:ext cx="12192000" cy="82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9DD4A42C-8E6C-46B4-ABE2-37A7D45C9734}"/>
              </a:ext>
            </a:extLst>
          </p:cNvPr>
          <p:cNvSpPr>
            <a:spLocks noGrp="1"/>
          </p:cNvSpPr>
          <p:nvPr>
            <p:ph type="pic" sz="quarter" idx="12" hasCustomPrompt="1"/>
          </p:nvPr>
        </p:nvSpPr>
        <p:spPr>
          <a:xfrm>
            <a:off x="2783110" y="6254610"/>
            <a:ext cx="1782763" cy="494242"/>
          </a:xfrm>
        </p:spPr>
        <p:txBody>
          <a:bodyPr>
            <a:noAutofit/>
          </a:bodyPr>
          <a:lstStyle>
            <a:lvl1pPr marL="0" indent="0">
              <a:buNone/>
              <a:defRPr sz="1400"/>
            </a:lvl1pPr>
          </a:lstStyle>
          <a:p>
            <a:r>
              <a:rPr lang="en-US"/>
              <a:t>Insert Logo</a:t>
            </a:r>
          </a:p>
        </p:txBody>
      </p:sp>
      <p:sp>
        <p:nvSpPr>
          <p:cNvPr id="33" name="Picture Placeholder 26">
            <a:extLst>
              <a:ext uri="{FF2B5EF4-FFF2-40B4-BE49-F238E27FC236}">
                <a16:creationId xmlns:a16="http://schemas.microsoft.com/office/drawing/2014/main" id="{44A087FA-B233-4296-AB70-E11F103AD7B7}"/>
              </a:ext>
            </a:extLst>
          </p:cNvPr>
          <p:cNvSpPr>
            <a:spLocks noGrp="1"/>
          </p:cNvSpPr>
          <p:nvPr>
            <p:ph type="pic" sz="quarter" idx="14" hasCustomPrompt="1"/>
          </p:nvPr>
        </p:nvSpPr>
        <p:spPr>
          <a:xfrm>
            <a:off x="5204442" y="6254610"/>
            <a:ext cx="1782763" cy="494242"/>
          </a:xfrm>
        </p:spPr>
        <p:txBody>
          <a:bodyPr>
            <a:noAutofit/>
          </a:bodyPr>
          <a:lstStyle>
            <a:lvl1pPr marL="0" indent="0">
              <a:buNone/>
              <a:defRPr sz="1400"/>
            </a:lvl1pPr>
          </a:lstStyle>
          <a:p>
            <a:r>
              <a:rPr lang="en-US"/>
              <a:t>Insert Logo</a:t>
            </a:r>
          </a:p>
        </p:txBody>
      </p:sp>
      <p:sp>
        <p:nvSpPr>
          <p:cNvPr id="34" name="Picture Placeholder 26">
            <a:extLst>
              <a:ext uri="{FF2B5EF4-FFF2-40B4-BE49-F238E27FC236}">
                <a16:creationId xmlns:a16="http://schemas.microsoft.com/office/drawing/2014/main" id="{20F13818-81ED-4B45-A1E2-C937C5A7B957}"/>
              </a:ext>
            </a:extLst>
          </p:cNvPr>
          <p:cNvSpPr>
            <a:spLocks noGrp="1"/>
          </p:cNvSpPr>
          <p:nvPr>
            <p:ph type="pic" sz="quarter" idx="15" hasCustomPrompt="1"/>
          </p:nvPr>
        </p:nvSpPr>
        <p:spPr>
          <a:xfrm>
            <a:off x="7625774" y="6254610"/>
            <a:ext cx="1782763" cy="494242"/>
          </a:xfrm>
        </p:spPr>
        <p:txBody>
          <a:bodyPr>
            <a:noAutofit/>
          </a:bodyPr>
          <a:lstStyle>
            <a:lvl1pPr marL="0" indent="0">
              <a:buNone/>
              <a:defRPr sz="1400"/>
            </a:lvl1pPr>
          </a:lstStyle>
          <a:p>
            <a:r>
              <a:rPr lang="en-US"/>
              <a:t>Insert Logo</a:t>
            </a:r>
          </a:p>
        </p:txBody>
      </p:sp>
      <p:sp>
        <p:nvSpPr>
          <p:cNvPr id="35" name="Picture Placeholder 26">
            <a:extLst>
              <a:ext uri="{FF2B5EF4-FFF2-40B4-BE49-F238E27FC236}">
                <a16:creationId xmlns:a16="http://schemas.microsoft.com/office/drawing/2014/main" id="{FCB34016-08DD-4C63-9C94-E4C0D43A2FF8}"/>
              </a:ext>
            </a:extLst>
          </p:cNvPr>
          <p:cNvSpPr>
            <a:spLocks noGrp="1"/>
          </p:cNvSpPr>
          <p:nvPr>
            <p:ph type="pic" sz="quarter" idx="16" hasCustomPrompt="1"/>
          </p:nvPr>
        </p:nvSpPr>
        <p:spPr>
          <a:xfrm>
            <a:off x="10006615" y="6254610"/>
            <a:ext cx="1782763" cy="494242"/>
          </a:xfrm>
        </p:spPr>
        <p:txBody>
          <a:bodyPr>
            <a:noAutofit/>
          </a:bodyPr>
          <a:lstStyle>
            <a:lvl1pPr marL="0" indent="0">
              <a:buNone/>
              <a:defRPr sz="1400"/>
            </a:lvl1pPr>
          </a:lstStyle>
          <a:p>
            <a:r>
              <a:rPr lang="en-US"/>
              <a:t>Insert Logo</a:t>
            </a:r>
          </a:p>
        </p:txBody>
      </p:sp>
      <p:pic>
        <p:nvPicPr>
          <p:cNvPr id="17" name="Picture 16" descr="Kaiser Permanente Institute for Health Research Logo">
            <a:extLst>
              <a:ext uri="{FF2B5EF4-FFF2-40B4-BE49-F238E27FC236}">
                <a16:creationId xmlns:a16="http://schemas.microsoft.com/office/drawing/2014/main" id="{E33E0942-DD83-4BA9-A9B6-FE78C5A3DE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59043" y="877837"/>
            <a:ext cx="4073560" cy="865632"/>
          </a:xfrm>
          <a:prstGeom prst="rect">
            <a:avLst/>
          </a:prstGeom>
        </p:spPr>
      </p:pic>
      <p:sp>
        <p:nvSpPr>
          <p:cNvPr id="14" name="Text Placeholder 23">
            <a:extLst>
              <a:ext uri="{FF2B5EF4-FFF2-40B4-BE49-F238E27FC236}">
                <a16:creationId xmlns:a16="http://schemas.microsoft.com/office/drawing/2014/main" id="{8BA4A347-9255-4DD3-AB5A-8F931EFC0518}"/>
              </a:ext>
            </a:extLst>
          </p:cNvPr>
          <p:cNvSpPr>
            <a:spLocks noGrp="1"/>
          </p:cNvSpPr>
          <p:nvPr>
            <p:ph type="body" sz="quarter" idx="11" hasCustomPrompt="1"/>
          </p:nvPr>
        </p:nvSpPr>
        <p:spPr>
          <a:xfrm>
            <a:off x="1854201" y="4075315"/>
            <a:ext cx="8483600" cy="1175788"/>
          </a:xfrm>
        </p:spPr>
        <p:txBody>
          <a:bodyPr>
            <a:normAutofit/>
          </a:bodyPr>
          <a:lstStyle>
            <a:lvl1pPr marL="0" indent="0" algn="ctr">
              <a:lnSpc>
                <a:spcPct val="100000"/>
              </a:lnSpc>
              <a:spcBef>
                <a:spcPts val="0"/>
              </a:spcBef>
              <a:buNone/>
              <a:defRPr sz="1800">
                <a:solidFill>
                  <a:schemeClr val="bg1"/>
                </a:solidFill>
              </a:defRPr>
            </a:lvl1pPr>
          </a:lstStyle>
          <a:p>
            <a:pPr lvl="0"/>
            <a:r>
              <a:rPr lang="en-US"/>
              <a:t>VENUE . DATE . LIST OF PRESENTERS:</a:t>
            </a:r>
          </a:p>
          <a:p>
            <a:pPr lvl="0"/>
            <a:r>
              <a:rPr lang="en-US"/>
              <a:t>Presenter name, Presenter name, Presenter name, Presenter name, Presenter name, Presenter name, Presenter name, Presenter name, Presenter name</a:t>
            </a:r>
          </a:p>
          <a:p>
            <a:pPr lvl="0"/>
            <a:endParaRPr lang="en-US"/>
          </a:p>
        </p:txBody>
      </p:sp>
      <p:sp>
        <p:nvSpPr>
          <p:cNvPr id="13" name="Picture Placeholder 26">
            <a:extLst>
              <a:ext uri="{FF2B5EF4-FFF2-40B4-BE49-F238E27FC236}">
                <a16:creationId xmlns:a16="http://schemas.microsoft.com/office/drawing/2014/main" id="{945CD51A-452D-4A5B-93F0-8C6E06496F56}"/>
              </a:ext>
            </a:extLst>
          </p:cNvPr>
          <p:cNvSpPr>
            <a:spLocks noGrp="1"/>
          </p:cNvSpPr>
          <p:nvPr>
            <p:ph type="pic" sz="quarter" idx="17" hasCustomPrompt="1"/>
          </p:nvPr>
        </p:nvSpPr>
        <p:spPr>
          <a:xfrm>
            <a:off x="402622" y="6254610"/>
            <a:ext cx="1782763" cy="494242"/>
          </a:xfrm>
        </p:spPr>
        <p:txBody>
          <a:bodyPr>
            <a:noAutofit/>
          </a:bodyPr>
          <a:lstStyle>
            <a:lvl1pPr marL="0" indent="0">
              <a:buNone/>
              <a:defRPr sz="1400"/>
            </a:lvl1pPr>
          </a:lstStyle>
          <a:p>
            <a:r>
              <a:rPr lang="en-US"/>
              <a:t>Insert Logo</a:t>
            </a:r>
          </a:p>
        </p:txBody>
      </p:sp>
    </p:spTree>
    <p:extLst>
      <p:ext uri="{BB962C8B-B14F-4D97-AF65-F5344CB8AC3E}">
        <p14:creationId xmlns:p14="http://schemas.microsoft.com/office/powerpoint/2010/main" val="91818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Slide_pplheader">
    <p:spTree>
      <p:nvGrpSpPr>
        <p:cNvPr id="1" name=""/>
        <p:cNvGrpSpPr/>
        <p:nvPr/>
      </p:nvGrpSpPr>
      <p:grpSpPr>
        <a:xfrm>
          <a:off x="0" y="0"/>
          <a:ext cx="0" cy="0"/>
          <a:chOff x="0" y="0"/>
          <a:chExt cx="0" cy="0"/>
        </a:xfrm>
      </p:grpSpPr>
      <p:sp>
        <p:nvSpPr>
          <p:cNvPr id="16" name="AutoShape 22">
            <a:extLst>
              <a:ext uri="{FF2B5EF4-FFF2-40B4-BE49-F238E27FC236}">
                <a16:creationId xmlns:a16="http://schemas.microsoft.com/office/drawing/2014/main" id="{13EFAC77-4030-4DFC-ADB7-A2AAD410D2E6}"/>
              </a:ext>
            </a:extLst>
          </p:cNvPr>
          <p:cNvSpPr/>
          <p:nvPr userDrawn="1"/>
        </p:nvSpPr>
        <p:spPr>
          <a:xfrm>
            <a:off x="0" y="6356350"/>
            <a:ext cx="12192000" cy="501651"/>
          </a:xfrm>
          <a:prstGeom prst="rect">
            <a:avLst/>
          </a:prstGeom>
          <a:solidFill>
            <a:srgbClr val="1A4789"/>
          </a:solidFill>
        </p:spPr>
      </p:sp>
      <p:pic>
        <p:nvPicPr>
          <p:cNvPr id="10" name="Picture 9" descr="Picture of adults and children facing a blackboard">
            <a:extLst>
              <a:ext uri="{FF2B5EF4-FFF2-40B4-BE49-F238E27FC236}">
                <a16:creationId xmlns:a16="http://schemas.microsoft.com/office/drawing/2014/main" id="{F39F7F98-B24B-47D4-B72E-0A2A02316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320800"/>
          </a:xfrm>
          <a:prstGeom prst="rect">
            <a:avLst/>
          </a:prstGeom>
        </p:spPr>
      </p:pic>
      <p:pic>
        <p:nvPicPr>
          <p:cNvPr id="11" name="Picture 10">
            <a:extLst>
              <a:ext uri="{FF2B5EF4-FFF2-40B4-BE49-F238E27FC236}">
                <a16:creationId xmlns:a16="http://schemas.microsoft.com/office/drawing/2014/main" id="{7181619F-15CA-4AC3-A6CD-68C399CF61C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1336699"/>
          </a:xfrm>
          <a:prstGeom prst="rect">
            <a:avLst/>
          </a:prstGeom>
        </p:spPr>
      </p:pic>
      <p:pic>
        <p:nvPicPr>
          <p:cNvPr id="12" name="Picture 11" descr="Kaiser Permanente Institute for Health Research Logo">
            <a:extLst>
              <a:ext uri="{FF2B5EF4-FFF2-40B4-BE49-F238E27FC236}">
                <a16:creationId xmlns:a16="http://schemas.microsoft.com/office/drawing/2014/main" id="{27FD735B-2657-40E3-9DB0-79CD66A277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5083" y="384048"/>
            <a:ext cx="2581833" cy="548640"/>
          </a:xfrm>
          <a:prstGeom prst="rect">
            <a:avLst/>
          </a:prstGeom>
        </p:spPr>
      </p:pic>
      <p:sp>
        <p:nvSpPr>
          <p:cNvPr id="14" name="Text Placeholder 13">
            <a:extLst>
              <a:ext uri="{FF2B5EF4-FFF2-40B4-BE49-F238E27FC236}">
                <a16:creationId xmlns:a16="http://schemas.microsoft.com/office/drawing/2014/main" id="{C8C1C55A-A6F6-427D-AFCD-F404D1BC37CE}"/>
              </a:ext>
            </a:extLst>
          </p:cNvPr>
          <p:cNvSpPr>
            <a:spLocks noGrp="1"/>
          </p:cNvSpPr>
          <p:nvPr>
            <p:ph type="body" sz="quarter" idx="13" hasCustomPrompt="1"/>
          </p:nvPr>
        </p:nvSpPr>
        <p:spPr>
          <a:xfrm>
            <a:off x="332868" y="2511868"/>
            <a:ext cx="11498913" cy="635365"/>
          </a:xfrm>
        </p:spPr>
        <p:txBody>
          <a:bodyPr>
            <a:normAutofit/>
          </a:bodyPr>
          <a:lstStyle>
            <a:lvl1pPr marL="0" indent="0">
              <a:buNone/>
              <a:defRPr sz="2000">
                <a:solidFill>
                  <a:schemeClr val="accent1"/>
                </a:solidFill>
              </a:defRPr>
            </a:lvl1pPr>
          </a:lstStyle>
          <a:p>
            <a:pPr lvl="0"/>
            <a:r>
              <a:rPr lang="en-US"/>
              <a:t>Subtitle</a:t>
            </a:r>
          </a:p>
        </p:txBody>
      </p:sp>
      <p:sp>
        <p:nvSpPr>
          <p:cNvPr id="17" name="TextBox 16">
            <a:extLst>
              <a:ext uri="{FF2B5EF4-FFF2-40B4-BE49-F238E27FC236}">
                <a16:creationId xmlns:a16="http://schemas.microsoft.com/office/drawing/2014/main" id="{8D9226B1-D665-4AC0-9F1B-C401EFD0F8E1}"/>
              </a:ext>
            </a:extLst>
          </p:cNvPr>
          <p:cNvSpPr txBox="1"/>
          <p:nvPr userDrawn="1"/>
        </p:nvSpPr>
        <p:spPr>
          <a:xfrm>
            <a:off x="332868" y="6473952"/>
            <a:ext cx="4302927" cy="261610"/>
          </a:xfrm>
          <a:prstGeom prst="rect">
            <a:avLst/>
          </a:prstGeom>
          <a:noFill/>
        </p:spPr>
        <p:txBody>
          <a:bodyPr wrap="square" rtlCol="0">
            <a:spAutoFit/>
          </a:bodyPr>
          <a:lstStyle/>
          <a:p>
            <a:r>
              <a:rPr lang="en-US" sz="1100">
                <a:solidFill>
                  <a:schemeClr val="bg1"/>
                </a:solidFill>
              </a:rPr>
              <a:t>KAISER PERMANENTE INSTITUTE FOR HEALTH RESEARCH</a:t>
            </a:r>
          </a:p>
        </p:txBody>
      </p:sp>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20A1A6D-5EE3-4F1C-A3A8-833D6D05C2EC}"/>
              </a:ext>
            </a:extLst>
          </p:cNvPr>
          <p:cNvSpPr>
            <a:spLocks noGrp="1"/>
          </p:cNvSpPr>
          <p:nvPr>
            <p:ph type="title" hasCustomPrompt="1"/>
          </p:nvPr>
        </p:nvSpPr>
        <p:spPr>
          <a:xfrm>
            <a:off x="332868" y="1456012"/>
            <a:ext cx="11498913" cy="1025912"/>
          </a:xfrm>
        </p:spPr>
        <p:txBody>
          <a:bodyPr>
            <a:normAutofit/>
          </a:bodyPr>
          <a:lstStyle>
            <a:lvl1pPr>
              <a:defRPr sz="4000" b="1">
                <a:solidFill>
                  <a:schemeClr val="accent1">
                    <a:lumMod val="75000"/>
                  </a:schemeClr>
                </a:solidFill>
              </a:defRPr>
            </a:lvl1pPr>
          </a:lstStyle>
          <a:p>
            <a:r>
              <a:rPr lang="en-US"/>
              <a:t>Title Area</a:t>
            </a:r>
          </a:p>
        </p:txBody>
      </p:sp>
      <p:cxnSp>
        <p:nvCxnSpPr>
          <p:cNvPr id="3" name="Straight Connector 2">
            <a:extLst>
              <a:ext uri="{FF2B5EF4-FFF2-40B4-BE49-F238E27FC236}">
                <a16:creationId xmlns:a16="http://schemas.microsoft.com/office/drawing/2014/main" id="{BD9E7DD9-B15E-4E31-B203-CD0339FBC157}"/>
              </a:ext>
            </a:extLst>
          </p:cNvPr>
          <p:cNvCxnSpPr/>
          <p:nvPr userDrawn="1"/>
        </p:nvCxnSpPr>
        <p:spPr>
          <a:xfrm>
            <a:off x="332868" y="3237614"/>
            <a:ext cx="1149891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448C8447-F9D3-440C-A55B-AEC1B1347627}"/>
              </a:ext>
            </a:extLst>
          </p:cNvPr>
          <p:cNvSpPr>
            <a:spLocks noGrp="1"/>
          </p:cNvSpPr>
          <p:nvPr>
            <p:ph type="body" sz="quarter" idx="15" hasCustomPrompt="1"/>
          </p:nvPr>
        </p:nvSpPr>
        <p:spPr>
          <a:xfrm>
            <a:off x="928254" y="3447604"/>
            <a:ext cx="4558146" cy="750478"/>
          </a:xfrm>
        </p:spPr>
        <p:txBody>
          <a:bodyPr anchor="ctr">
            <a:normAutofit/>
          </a:bodyPr>
          <a:lstStyle>
            <a:lvl1pPr marL="0" indent="0">
              <a:buNone/>
              <a:defRPr sz="2000"/>
            </a:lvl1pPr>
          </a:lstStyle>
          <a:p>
            <a:pPr lvl="0"/>
            <a:r>
              <a:rPr lang="en-US"/>
              <a:t>Section Title</a:t>
            </a:r>
          </a:p>
        </p:txBody>
      </p:sp>
      <p:sp>
        <p:nvSpPr>
          <p:cNvPr id="15" name="Text Placeholder 13">
            <a:extLst>
              <a:ext uri="{FF2B5EF4-FFF2-40B4-BE49-F238E27FC236}">
                <a16:creationId xmlns:a16="http://schemas.microsoft.com/office/drawing/2014/main" id="{D46511F3-61C8-449F-8A8A-5D0B9AF32AB5}"/>
              </a:ext>
            </a:extLst>
          </p:cNvPr>
          <p:cNvSpPr>
            <a:spLocks noGrp="1"/>
          </p:cNvSpPr>
          <p:nvPr>
            <p:ph type="body" sz="quarter" idx="16" hasCustomPrompt="1"/>
          </p:nvPr>
        </p:nvSpPr>
        <p:spPr>
          <a:xfrm>
            <a:off x="332868" y="3444482"/>
            <a:ext cx="595386" cy="750474"/>
          </a:xfrm>
        </p:spPr>
        <p:txBody>
          <a:bodyPr anchor="ctr">
            <a:normAutofit/>
          </a:bodyPr>
          <a:lstStyle>
            <a:lvl1pPr marL="0" indent="0" algn="ctr">
              <a:buNone/>
              <a:defRPr sz="2000">
                <a:solidFill>
                  <a:schemeClr val="accent1"/>
                </a:solidFill>
              </a:defRPr>
            </a:lvl1pPr>
          </a:lstStyle>
          <a:p>
            <a:pPr lvl="0"/>
            <a:r>
              <a:rPr lang="en-US"/>
              <a:t>01</a:t>
            </a:r>
          </a:p>
        </p:txBody>
      </p:sp>
      <p:sp>
        <p:nvSpPr>
          <p:cNvPr id="18" name="Text Placeholder 13">
            <a:extLst>
              <a:ext uri="{FF2B5EF4-FFF2-40B4-BE49-F238E27FC236}">
                <a16:creationId xmlns:a16="http://schemas.microsoft.com/office/drawing/2014/main" id="{EAA42483-8AAE-4C0E-BCC8-D7E6213CCFFA}"/>
              </a:ext>
            </a:extLst>
          </p:cNvPr>
          <p:cNvSpPr>
            <a:spLocks noGrp="1"/>
          </p:cNvSpPr>
          <p:nvPr>
            <p:ph type="body" sz="quarter" idx="17" hasCustomPrompt="1"/>
          </p:nvPr>
        </p:nvSpPr>
        <p:spPr>
          <a:xfrm>
            <a:off x="332868" y="4375494"/>
            <a:ext cx="595386" cy="750474"/>
          </a:xfrm>
        </p:spPr>
        <p:txBody>
          <a:bodyPr anchor="ctr">
            <a:normAutofit/>
          </a:bodyPr>
          <a:lstStyle>
            <a:lvl1pPr marL="0" indent="0" algn="ctr">
              <a:buNone/>
              <a:defRPr sz="2000">
                <a:solidFill>
                  <a:schemeClr val="accent1"/>
                </a:solidFill>
              </a:defRPr>
            </a:lvl1pPr>
          </a:lstStyle>
          <a:p>
            <a:pPr lvl="0"/>
            <a:r>
              <a:rPr lang="en-US"/>
              <a:t>02</a:t>
            </a:r>
          </a:p>
        </p:txBody>
      </p:sp>
      <p:sp>
        <p:nvSpPr>
          <p:cNvPr id="20" name="Text Placeholder 13">
            <a:extLst>
              <a:ext uri="{FF2B5EF4-FFF2-40B4-BE49-F238E27FC236}">
                <a16:creationId xmlns:a16="http://schemas.microsoft.com/office/drawing/2014/main" id="{25980D69-5021-4010-BEFC-E2F88BE451D5}"/>
              </a:ext>
            </a:extLst>
          </p:cNvPr>
          <p:cNvSpPr>
            <a:spLocks noGrp="1"/>
          </p:cNvSpPr>
          <p:nvPr>
            <p:ph type="body" sz="quarter" idx="18" hasCustomPrompt="1"/>
          </p:nvPr>
        </p:nvSpPr>
        <p:spPr>
          <a:xfrm>
            <a:off x="928254" y="4373188"/>
            <a:ext cx="4558146" cy="750478"/>
          </a:xfrm>
        </p:spPr>
        <p:txBody>
          <a:bodyPr anchor="ctr">
            <a:normAutofit/>
          </a:bodyPr>
          <a:lstStyle>
            <a:lvl1pPr marL="0" indent="0">
              <a:buNone/>
              <a:defRPr sz="2000"/>
            </a:lvl1pPr>
          </a:lstStyle>
          <a:p>
            <a:pPr lvl="0"/>
            <a:r>
              <a:rPr lang="en-US"/>
              <a:t>Section Title </a:t>
            </a:r>
          </a:p>
        </p:txBody>
      </p:sp>
      <p:sp>
        <p:nvSpPr>
          <p:cNvPr id="23" name="Text Placeholder 13">
            <a:extLst>
              <a:ext uri="{FF2B5EF4-FFF2-40B4-BE49-F238E27FC236}">
                <a16:creationId xmlns:a16="http://schemas.microsoft.com/office/drawing/2014/main" id="{BC4ECB51-4C38-4CDB-AA25-B1E112769BB1}"/>
              </a:ext>
            </a:extLst>
          </p:cNvPr>
          <p:cNvSpPr>
            <a:spLocks noGrp="1"/>
          </p:cNvSpPr>
          <p:nvPr>
            <p:ph type="body" sz="quarter" idx="19" hasCustomPrompt="1"/>
          </p:nvPr>
        </p:nvSpPr>
        <p:spPr>
          <a:xfrm>
            <a:off x="332868" y="5306507"/>
            <a:ext cx="595386" cy="750474"/>
          </a:xfrm>
        </p:spPr>
        <p:txBody>
          <a:bodyPr anchor="ctr">
            <a:normAutofit/>
          </a:bodyPr>
          <a:lstStyle>
            <a:lvl1pPr marL="0" indent="0" algn="ctr">
              <a:buNone/>
              <a:defRPr sz="2000">
                <a:solidFill>
                  <a:schemeClr val="accent1"/>
                </a:solidFill>
              </a:defRPr>
            </a:lvl1pPr>
          </a:lstStyle>
          <a:p>
            <a:pPr lvl="0"/>
            <a:r>
              <a:rPr lang="en-US"/>
              <a:t>03</a:t>
            </a:r>
          </a:p>
        </p:txBody>
      </p:sp>
      <p:sp>
        <p:nvSpPr>
          <p:cNvPr id="24" name="Text Placeholder 13">
            <a:extLst>
              <a:ext uri="{FF2B5EF4-FFF2-40B4-BE49-F238E27FC236}">
                <a16:creationId xmlns:a16="http://schemas.microsoft.com/office/drawing/2014/main" id="{EBFC90B6-C1C5-4BEA-93E0-04BF79F36893}"/>
              </a:ext>
            </a:extLst>
          </p:cNvPr>
          <p:cNvSpPr>
            <a:spLocks noGrp="1"/>
          </p:cNvSpPr>
          <p:nvPr>
            <p:ph type="body" sz="quarter" idx="20" hasCustomPrompt="1"/>
          </p:nvPr>
        </p:nvSpPr>
        <p:spPr>
          <a:xfrm>
            <a:off x="928254" y="5304590"/>
            <a:ext cx="4558146" cy="750478"/>
          </a:xfrm>
        </p:spPr>
        <p:txBody>
          <a:bodyPr anchor="ctr">
            <a:normAutofit/>
          </a:bodyPr>
          <a:lstStyle>
            <a:lvl1pPr marL="0" indent="0">
              <a:buNone/>
              <a:defRPr sz="2000"/>
            </a:lvl1pPr>
          </a:lstStyle>
          <a:p>
            <a:pPr lvl="0"/>
            <a:r>
              <a:rPr lang="en-US"/>
              <a:t>Section Title</a:t>
            </a:r>
          </a:p>
        </p:txBody>
      </p:sp>
      <p:sp>
        <p:nvSpPr>
          <p:cNvPr id="25" name="Text Placeholder 13">
            <a:extLst>
              <a:ext uri="{FF2B5EF4-FFF2-40B4-BE49-F238E27FC236}">
                <a16:creationId xmlns:a16="http://schemas.microsoft.com/office/drawing/2014/main" id="{CAE0C172-A7F2-4AB1-BDC0-76960EBF1436}"/>
              </a:ext>
            </a:extLst>
          </p:cNvPr>
          <p:cNvSpPr>
            <a:spLocks noGrp="1"/>
          </p:cNvSpPr>
          <p:nvPr>
            <p:ph type="body" sz="quarter" idx="21" hasCustomPrompt="1"/>
          </p:nvPr>
        </p:nvSpPr>
        <p:spPr>
          <a:xfrm>
            <a:off x="6407909" y="3444482"/>
            <a:ext cx="595386" cy="750474"/>
          </a:xfrm>
        </p:spPr>
        <p:txBody>
          <a:bodyPr anchor="ctr">
            <a:normAutofit/>
          </a:bodyPr>
          <a:lstStyle>
            <a:lvl1pPr marL="0" indent="0" algn="ctr">
              <a:buNone/>
              <a:defRPr sz="2000">
                <a:solidFill>
                  <a:schemeClr val="accent1"/>
                </a:solidFill>
              </a:defRPr>
            </a:lvl1pPr>
          </a:lstStyle>
          <a:p>
            <a:pPr lvl="0"/>
            <a:r>
              <a:rPr lang="en-US"/>
              <a:t>04</a:t>
            </a:r>
          </a:p>
        </p:txBody>
      </p:sp>
      <p:sp>
        <p:nvSpPr>
          <p:cNvPr id="26" name="Text Placeholder 13">
            <a:extLst>
              <a:ext uri="{FF2B5EF4-FFF2-40B4-BE49-F238E27FC236}">
                <a16:creationId xmlns:a16="http://schemas.microsoft.com/office/drawing/2014/main" id="{CDD9E64C-B06F-46D7-8949-A562DEB987C8}"/>
              </a:ext>
            </a:extLst>
          </p:cNvPr>
          <p:cNvSpPr>
            <a:spLocks noGrp="1"/>
          </p:cNvSpPr>
          <p:nvPr>
            <p:ph type="body" sz="quarter" idx="22" hasCustomPrompt="1"/>
          </p:nvPr>
        </p:nvSpPr>
        <p:spPr>
          <a:xfrm>
            <a:off x="7003295" y="3441547"/>
            <a:ext cx="4558146" cy="750478"/>
          </a:xfrm>
        </p:spPr>
        <p:txBody>
          <a:bodyPr anchor="ctr">
            <a:normAutofit/>
          </a:bodyPr>
          <a:lstStyle>
            <a:lvl1pPr marL="0" indent="0">
              <a:buNone/>
              <a:defRPr sz="2000"/>
            </a:lvl1pPr>
          </a:lstStyle>
          <a:p>
            <a:pPr lvl="0"/>
            <a:r>
              <a:rPr lang="en-US"/>
              <a:t>Section Title</a:t>
            </a:r>
          </a:p>
        </p:txBody>
      </p:sp>
      <p:sp>
        <p:nvSpPr>
          <p:cNvPr id="27" name="Text Placeholder 13">
            <a:extLst>
              <a:ext uri="{FF2B5EF4-FFF2-40B4-BE49-F238E27FC236}">
                <a16:creationId xmlns:a16="http://schemas.microsoft.com/office/drawing/2014/main" id="{E83DB298-0154-42CD-9119-FF099DE33F43}"/>
              </a:ext>
            </a:extLst>
          </p:cNvPr>
          <p:cNvSpPr>
            <a:spLocks noGrp="1"/>
          </p:cNvSpPr>
          <p:nvPr>
            <p:ph type="body" sz="quarter" idx="23" hasCustomPrompt="1"/>
          </p:nvPr>
        </p:nvSpPr>
        <p:spPr>
          <a:xfrm>
            <a:off x="6407909" y="4381478"/>
            <a:ext cx="595386" cy="750474"/>
          </a:xfrm>
        </p:spPr>
        <p:txBody>
          <a:bodyPr anchor="ctr">
            <a:normAutofit/>
          </a:bodyPr>
          <a:lstStyle>
            <a:lvl1pPr marL="0" indent="0" algn="ctr">
              <a:buNone/>
              <a:defRPr sz="2000">
                <a:solidFill>
                  <a:schemeClr val="accent1"/>
                </a:solidFill>
              </a:defRPr>
            </a:lvl1pPr>
          </a:lstStyle>
          <a:p>
            <a:pPr lvl="0"/>
            <a:r>
              <a:rPr lang="en-US"/>
              <a:t>05</a:t>
            </a:r>
          </a:p>
        </p:txBody>
      </p:sp>
      <p:sp>
        <p:nvSpPr>
          <p:cNvPr id="28" name="Text Placeholder 13">
            <a:extLst>
              <a:ext uri="{FF2B5EF4-FFF2-40B4-BE49-F238E27FC236}">
                <a16:creationId xmlns:a16="http://schemas.microsoft.com/office/drawing/2014/main" id="{2365254A-5514-45A0-9293-FC9AB715BBD0}"/>
              </a:ext>
            </a:extLst>
          </p:cNvPr>
          <p:cNvSpPr>
            <a:spLocks noGrp="1"/>
          </p:cNvSpPr>
          <p:nvPr>
            <p:ph type="body" sz="quarter" idx="24" hasCustomPrompt="1"/>
          </p:nvPr>
        </p:nvSpPr>
        <p:spPr>
          <a:xfrm>
            <a:off x="7003295" y="4384411"/>
            <a:ext cx="4558146" cy="750478"/>
          </a:xfrm>
        </p:spPr>
        <p:txBody>
          <a:bodyPr anchor="ctr">
            <a:normAutofit/>
          </a:bodyPr>
          <a:lstStyle>
            <a:lvl1pPr marL="0" indent="0">
              <a:buNone/>
              <a:defRPr sz="2000"/>
            </a:lvl1pPr>
          </a:lstStyle>
          <a:p>
            <a:pPr lvl="0"/>
            <a:r>
              <a:rPr lang="en-US"/>
              <a:t>Section Title</a:t>
            </a:r>
          </a:p>
        </p:txBody>
      </p:sp>
      <p:sp>
        <p:nvSpPr>
          <p:cNvPr id="29" name="Text Placeholder 13">
            <a:extLst>
              <a:ext uri="{FF2B5EF4-FFF2-40B4-BE49-F238E27FC236}">
                <a16:creationId xmlns:a16="http://schemas.microsoft.com/office/drawing/2014/main" id="{761F4B18-358C-48F5-8608-70EBE4C132A1}"/>
              </a:ext>
            </a:extLst>
          </p:cNvPr>
          <p:cNvSpPr>
            <a:spLocks noGrp="1"/>
          </p:cNvSpPr>
          <p:nvPr>
            <p:ph type="body" sz="quarter" idx="25" hasCustomPrompt="1"/>
          </p:nvPr>
        </p:nvSpPr>
        <p:spPr>
          <a:xfrm>
            <a:off x="6407909" y="5311558"/>
            <a:ext cx="595386" cy="750474"/>
          </a:xfrm>
        </p:spPr>
        <p:txBody>
          <a:bodyPr anchor="ctr">
            <a:normAutofit/>
          </a:bodyPr>
          <a:lstStyle>
            <a:lvl1pPr marL="0" indent="0" algn="ctr">
              <a:buNone/>
              <a:defRPr sz="2000">
                <a:solidFill>
                  <a:schemeClr val="accent1"/>
                </a:solidFill>
              </a:defRPr>
            </a:lvl1pPr>
          </a:lstStyle>
          <a:p>
            <a:pPr lvl="0"/>
            <a:r>
              <a:rPr lang="en-US"/>
              <a:t>06</a:t>
            </a:r>
          </a:p>
        </p:txBody>
      </p:sp>
      <p:sp>
        <p:nvSpPr>
          <p:cNvPr id="30" name="Text Placeholder 13">
            <a:extLst>
              <a:ext uri="{FF2B5EF4-FFF2-40B4-BE49-F238E27FC236}">
                <a16:creationId xmlns:a16="http://schemas.microsoft.com/office/drawing/2014/main" id="{A0925C06-B2F3-4E0F-8CF0-0C121AC9C704}"/>
              </a:ext>
            </a:extLst>
          </p:cNvPr>
          <p:cNvSpPr>
            <a:spLocks noGrp="1"/>
          </p:cNvSpPr>
          <p:nvPr>
            <p:ph type="body" sz="quarter" idx="26" hasCustomPrompt="1"/>
          </p:nvPr>
        </p:nvSpPr>
        <p:spPr>
          <a:xfrm>
            <a:off x="7003295" y="5311558"/>
            <a:ext cx="4558146" cy="750478"/>
          </a:xfrm>
        </p:spPr>
        <p:txBody>
          <a:bodyPr anchor="ctr">
            <a:normAutofit/>
          </a:bodyPr>
          <a:lstStyle>
            <a:lvl1pPr marL="0" indent="0">
              <a:buNone/>
              <a:defRPr sz="2000"/>
            </a:lvl1pPr>
          </a:lstStyle>
          <a:p>
            <a:pPr lvl="0"/>
            <a:r>
              <a:rPr lang="en-US"/>
              <a:t>Section Title</a:t>
            </a:r>
          </a:p>
        </p:txBody>
      </p:sp>
      <p:sp>
        <p:nvSpPr>
          <p:cNvPr id="31" name="Text Placeholder 20">
            <a:extLst>
              <a:ext uri="{FF2B5EF4-FFF2-40B4-BE49-F238E27FC236}">
                <a16:creationId xmlns:a16="http://schemas.microsoft.com/office/drawing/2014/main" id="{A81D656E-B1DF-4582-A15D-F08341169945}"/>
              </a:ext>
            </a:extLst>
          </p:cNvPr>
          <p:cNvSpPr>
            <a:spLocks noGrp="1"/>
          </p:cNvSpPr>
          <p:nvPr>
            <p:ph type="body" sz="quarter" idx="14" hasCustomPrompt="1"/>
          </p:nvPr>
        </p:nvSpPr>
        <p:spPr>
          <a:xfrm>
            <a:off x="4635795" y="6487281"/>
            <a:ext cx="2844800" cy="234950"/>
          </a:xfrm>
        </p:spPr>
        <p:txBody>
          <a:bodyPr anchor="ctr">
            <a:noAutofit/>
          </a:bodyPr>
          <a:lstStyle>
            <a:lvl1pPr marL="0" indent="0">
              <a:buNone/>
              <a:defRPr sz="1400">
                <a:solidFill>
                  <a:schemeClr val="bg1"/>
                </a:solidFill>
              </a:defRPr>
            </a:lvl1pPr>
          </a:lstStyle>
          <a:p>
            <a:pPr lvl="0"/>
            <a:r>
              <a:rPr lang="en-US"/>
              <a:t>INSERT STUDY NAME</a:t>
            </a:r>
          </a:p>
        </p:txBody>
      </p:sp>
    </p:spTree>
    <p:extLst>
      <p:ext uri="{BB962C8B-B14F-4D97-AF65-F5344CB8AC3E}">
        <p14:creationId xmlns:p14="http://schemas.microsoft.com/office/powerpoint/2010/main" val="224505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Slide_Images_mtnheader">
    <p:spTree>
      <p:nvGrpSpPr>
        <p:cNvPr id="1" name=""/>
        <p:cNvGrpSpPr/>
        <p:nvPr/>
      </p:nvGrpSpPr>
      <p:grpSpPr>
        <a:xfrm>
          <a:off x="0" y="0"/>
          <a:ext cx="0" cy="0"/>
          <a:chOff x="0" y="0"/>
          <a:chExt cx="0" cy="0"/>
        </a:xfrm>
      </p:grpSpPr>
      <p:pic>
        <p:nvPicPr>
          <p:cNvPr id="40" name="Picture 39" descr="Picture of adults and children facing a blackboard">
            <a:extLst>
              <a:ext uri="{FF2B5EF4-FFF2-40B4-BE49-F238E27FC236}">
                <a16:creationId xmlns:a16="http://schemas.microsoft.com/office/drawing/2014/main" id="{71B9FDE4-DFAB-4075-9765-0059F1DE8D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320800"/>
          </a:xfrm>
          <a:prstGeom prst="rect">
            <a:avLst/>
          </a:prstGeom>
        </p:spPr>
      </p:pic>
      <p:pic>
        <p:nvPicPr>
          <p:cNvPr id="2" name="Picture 1">
            <a:extLst>
              <a:ext uri="{FF2B5EF4-FFF2-40B4-BE49-F238E27FC236}">
                <a16:creationId xmlns:a16="http://schemas.microsoft.com/office/drawing/2014/main" id="{348BE8C3-19EF-492F-87FE-904477CCBAF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12192000" cy="1320800"/>
          </a:xfrm>
          <a:prstGeom prst="rect">
            <a:avLst/>
          </a:prstGeom>
        </p:spPr>
      </p:pic>
      <p:pic>
        <p:nvPicPr>
          <p:cNvPr id="12" name="Picture 11" descr="Kaiser Permanente Institute for Health Research Logo">
            <a:extLst>
              <a:ext uri="{FF2B5EF4-FFF2-40B4-BE49-F238E27FC236}">
                <a16:creationId xmlns:a16="http://schemas.microsoft.com/office/drawing/2014/main" id="{27FD735B-2657-40E3-9DB0-79CD66A277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5083" y="384048"/>
            <a:ext cx="2581833" cy="548640"/>
          </a:xfrm>
          <a:prstGeom prst="rect">
            <a:avLst/>
          </a:prstGeom>
        </p:spPr>
      </p:pic>
      <p:cxnSp>
        <p:nvCxnSpPr>
          <p:cNvPr id="19" name="Straight Connector 18">
            <a:extLst>
              <a:ext uri="{FF2B5EF4-FFF2-40B4-BE49-F238E27FC236}">
                <a16:creationId xmlns:a16="http://schemas.microsoft.com/office/drawing/2014/main" id="{085415EF-4296-494C-A263-ED6189042270}"/>
              </a:ext>
            </a:extLst>
          </p:cNvPr>
          <p:cNvCxnSpPr/>
          <p:nvPr userDrawn="1"/>
        </p:nvCxnSpPr>
        <p:spPr>
          <a:xfrm>
            <a:off x="4543647" y="6460407"/>
            <a:ext cx="0" cy="288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236B79C-2D7D-444F-B296-D949E1388BAD}"/>
              </a:ext>
            </a:extLst>
          </p:cNvPr>
          <p:cNvSpPr/>
          <p:nvPr userDrawn="1"/>
        </p:nvSpPr>
        <p:spPr>
          <a:xfrm>
            <a:off x="0" y="1320800"/>
            <a:ext cx="12191999" cy="553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C098B6F0-4C31-4BEF-8D1E-C361C654CBEB}"/>
              </a:ext>
            </a:extLst>
          </p:cNvPr>
          <p:cNvGraphicFramePr>
            <a:graphicFrameLocks noGrp="1"/>
          </p:cNvGraphicFramePr>
          <p:nvPr userDrawn="1">
            <p:extLst>
              <p:ext uri="{D42A27DB-BD31-4B8C-83A1-F6EECF244321}">
                <p14:modId xmlns:p14="http://schemas.microsoft.com/office/powerpoint/2010/main" val="2780427759"/>
              </p:ext>
            </p:extLst>
          </p:nvPr>
        </p:nvGraphicFramePr>
        <p:xfrm>
          <a:off x="177801" y="2195506"/>
          <a:ext cx="11836395" cy="4463500"/>
        </p:xfrm>
        <a:graphic>
          <a:graphicData uri="http://schemas.openxmlformats.org/drawingml/2006/table">
            <a:tbl>
              <a:tblPr bandRow="1">
                <a:tableStyleId>{2D5ABB26-0587-4C30-8999-92F81FD0307C}</a:tableStyleId>
              </a:tblPr>
              <a:tblGrid>
                <a:gridCol w="2367279">
                  <a:extLst>
                    <a:ext uri="{9D8B030D-6E8A-4147-A177-3AD203B41FA5}">
                      <a16:colId xmlns:a16="http://schemas.microsoft.com/office/drawing/2014/main" val="1558000712"/>
                    </a:ext>
                  </a:extLst>
                </a:gridCol>
                <a:gridCol w="2367279">
                  <a:extLst>
                    <a:ext uri="{9D8B030D-6E8A-4147-A177-3AD203B41FA5}">
                      <a16:colId xmlns:a16="http://schemas.microsoft.com/office/drawing/2014/main" val="3194800568"/>
                    </a:ext>
                  </a:extLst>
                </a:gridCol>
                <a:gridCol w="2367279">
                  <a:extLst>
                    <a:ext uri="{9D8B030D-6E8A-4147-A177-3AD203B41FA5}">
                      <a16:colId xmlns:a16="http://schemas.microsoft.com/office/drawing/2014/main" val="2603041073"/>
                    </a:ext>
                  </a:extLst>
                </a:gridCol>
                <a:gridCol w="2367279">
                  <a:extLst>
                    <a:ext uri="{9D8B030D-6E8A-4147-A177-3AD203B41FA5}">
                      <a16:colId xmlns:a16="http://schemas.microsoft.com/office/drawing/2014/main" val="2345689739"/>
                    </a:ext>
                  </a:extLst>
                </a:gridCol>
                <a:gridCol w="2367279">
                  <a:extLst>
                    <a:ext uri="{9D8B030D-6E8A-4147-A177-3AD203B41FA5}">
                      <a16:colId xmlns:a16="http://schemas.microsoft.com/office/drawing/2014/main" val="2222229553"/>
                    </a:ext>
                  </a:extLst>
                </a:gridCol>
              </a:tblGrid>
              <a:tr h="16744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8536626"/>
                  </a:ext>
                </a:extLst>
              </a:tr>
              <a:tr h="61718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268848"/>
                  </a:ext>
                </a:extLst>
              </a:tr>
              <a:tr h="152881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921380"/>
                  </a:ext>
                </a:extLst>
              </a:tr>
              <a:tr h="64307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6051580"/>
                  </a:ext>
                </a:extLst>
              </a:tr>
            </a:tbl>
          </a:graphicData>
        </a:graphic>
      </p:graphicFrame>
      <p:sp>
        <p:nvSpPr>
          <p:cNvPr id="8" name="Picture Placeholder 7">
            <a:extLst>
              <a:ext uri="{FF2B5EF4-FFF2-40B4-BE49-F238E27FC236}">
                <a16:creationId xmlns:a16="http://schemas.microsoft.com/office/drawing/2014/main" id="{DFCB8F3C-D544-4396-9681-9EFBD1C607AA}"/>
              </a:ext>
            </a:extLst>
          </p:cNvPr>
          <p:cNvSpPr>
            <a:spLocks noGrp="1"/>
          </p:cNvSpPr>
          <p:nvPr>
            <p:ph type="pic" sz="quarter" idx="10" hasCustomPrompt="1"/>
          </p:nvPr>
        </p:nvSpPr>
        <p:spPr>
          <a:xfrm>
            <a:off x="696579" y="2340628"/>
            <a:ext cx="1299242" cy="1287744"/>
          </a:xfrm>
          <a:prstGeom prst="ellipse">
            <a:avLst/>
          </a:prstGeom>
          <a:pattFill prst="pct5">
            <a:fgClr>
              <a:schemeClr val="accent1"/>
            </a:fgClr>
            <a:bgClr>
              <a:schemeClr val="bg1"/>
            </a:bgClr>
          </a:pattFill>
        </p:spPr>
        <p:txBody>
          <a:bodyPr/>
          <a:lstStyle>
            <a:lvl1pPr marL="0" indent="0">
              <a:buNone/>
              <a:defRPr sz="1600"/>
            </a:lvl1pPr>
          </a:lstStyle>
          <a:p>
            <a:r>
              <a:rPr lang="en-US"/>
              <a:t>Insert picture</a:t>
            </a:r>
          </a:p>
          <a:p>
            <a:endParaRPr lang="en-US"/>
          </a:p>
        </p:txBody>
      </p:sp>
      <p:sp>
        <p:nvSpPr>
          <p:cNvPr id="11" name="Text Placeholder 10">
            <a:extLst>
              <a:ext uri="{FF2B5EF4-FFF2-40B4-BE49-F238E27FC236}">
                <a16:creationId xmlns:a16="http://schemas.microsoft.com/office/drawing/2014/main" id="{CD431D8F-323E-4E63-AF1C-E87B1655A5AF}"/>
              </a:ext>
            </a:extLst>
          </p:cNvPr>
          <p:cNvSpPr>
            <a:spLocks noGrp="1"/>
          </p:cNvSpPr>
          <p:nvPr>
            <p:ph type="body" sz="quarter" idx="11" hasCustomPrompt="1"/>
          </p:nvPr>
        </p:nvSpPr>
        <p:spPr>
          <a:xfrm>
            <a:off x="177800" y="3855494"/>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20" name="Picture Placeholder 7">
            <a:extLst>
              <a:ext uri="{FF2B5EF4-FFF2-40B4-BE49-F238E27FC236}">
                <a16:creationId xmlns:a16="http://schemas.microsoft.com/office/drawing/2014/main" id="{34CC8DF3-FABF-4C2B-998B-63D27965668D}"/>
              </a:ext>
            </a:extLst>
          </p:cNvPr>
          <p:cNvSpPr>
            <a:spLocks noGrp="1"/>
          </p:cNvSpPr>
          <p:nvPr>
            <p:ph type="pic" sz="quarter" idx="12" hasCustomPrompt="1"/>
          </p:nvPr>
        </p:nvSpPr>
        <p:spPr>
          <a:xfrm>
            <a:off x="3071479" y="2340628"/>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1" name="Picture Placeholder 7">
            <a:extLst>
              <a:ext uri="{FF2B5EF4-FFF2-40B4-BE49-F238E27FC236}">
                <a16:creationId xmlns:a16="http://schemas.microsoft.com/office/drawing/2014/main" id="{F9D0D20B-4223-43F5-A7FE-2239EE9FE46D}"/>
              </a:ext>
            </a:extLst>
          </p:cNvPr>
          <p:cNvSpPr>
            <a:spLocks noGrp="1"/>
          </p:cNvSpPr>
          <p:nvPr>
            <p:ph type="pic" sz="quarter" idx="13" hasCustomPrompt="1"/>
          </p:nvPr>
        </p:nvSpPr>
        <p:spPr>
          <a:xfrm>
            <a:off x="5446379" y="2340628"/>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2" name="Picture Placeholder 7">
            <a:extLst>
              <a:ext uri="{FF2B5EF4-FFF2-40B4-BE49-F238E27FC236}">
                <a16:creationId xmlns:a16="http://schemas.microsoft.com/office/drawing/2014/main" id="{BB21340D-D19D-4D47-AB0D-BF84224750DE}"/>
              </a:ext>
            </a:extLst>
          </p:cNvPr>
          <p:cNvSpPr>
            <a:spLocks noGrp="1"/>
          </p:cNvSpPr>
          <p:nvPr>
            <p:ph type="pic" sz="quarter" idx="14" hasCustomPrompt="1"/>
          </p:nvPr>
        </p:nvSpPr>
        <p:spPr>
          <a:xfrm>
            <a:off x="7821279" y="2340628"/>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3" name="Picture Placeholder 7">
            <a:extLst>
              <a:ext uri="{FF2B5EF4-FFF2-40B4-BE49-F238E27FC236}">
                <a16:creationId xmlns:a16="http://schemas.microsoft.com/office/drawing/2014/main" id="{75DE1678-F08B-430F-8738-BFA2EABE4FAF}"/>
              </a:ext>
            </a:extLst>
          </p:cNvPr>
          <p:cNvSpPr>
            <a:spLocks noGrp="1"/>
          </p:cNvSpPr>
          <p:nvPr>
            <p:ph type="pic" sz="quarter" idx="15" hasCustomPrompt="1"/>
          </p:nvPr>
        </p:nvSpPr>
        <p:spPr>
          <a:xfrm>
            <a:off x="10196179" y="2340628"/>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4" name="Picture Placeholder 7">
            <a:extLst>
              <a:ext uri="{FF2B5EF4-FFF2-40B4-BE49-F238E27FC236}">
                <a16:creationId xmlns:a16="http://schemas.microsoft.com/office/drawing/2014/main" id="{9A7431C1-B4C5-43DE-B405-9F5078139793}"/>
              </a:ext>
            </a:extLst>
          </p:cNvPr>
          <p:cNvSpPr>
            <a:spLocks noGrp="1"/>
          </p:cNvSpPr>
          <p:nvPr>
            <p:ph type="pic" sz="quarter" idx="16" hasCustomPrompt="1"/>
          </p:nvPr>
        </p:nvSpPr>
        <p:spPr>
          <a:xfrm>
            <a:off x="696579" y="4662494"/>
            <a:ext cx="1299242" cy="1287744"/>
          </a:xfrm>
          <a:prstGeom prst="ellipse">
            <a:avLst/>
          </a:prstGeom>
          <a:pattFill prst="pct5">
            <a:fgClr>
              <a:schemeClr val="accent1"/>
            </a:fgClr>
            <a:bgClr>
              <a:schemeClr val="bg1"/>
            </a:bgClr>
          </a:pattFill>
        </p:spPr>
        <p:txBody>
          <a:bodyPr>
            <a:normAutofit/>
          </a:bodyPr>
          <a:lstStyle>
            <a:lvl1pPr marL="0" indent="0" algn="ctr">
              <a:buNone/>
              <a:defRPr sz="1600"/>
            </a:lvl1pPr>
          </a:lstStyle>
          <a:p>
            <a:r>
              <a:rPr lang="en-US"/>
              <a:t>Insert picture</a:t>
            </a:r>
          </a:p>
        </p:txBody>
      </p:sp>
      <p:sp>
        <p:nvSpPr>
          <p:cNvPr id="25" name="Picture Placeholder 7">
            <a:extLst>
              <a:ext uri="{FF2B5EF4-FFF2-40B4-BE49-F238E27FC236}">
                <a16:creationId xmlns:a16="http://schemas.microsoft.com/office/drawing/2014/main" id="{38E2A910-7FFC-4F75-BB11-5211B1FD4702}"/>
              </a:ext>
            </a:extLst>
          </p:cNvPr>
          <p:cNvSpPr>
            <a:spLocks noGrp="1"/>
          </p:cNvSpPr>
          <p:nvPr>
            <p:ph type="pic" sz="quarter" idx="17" hasCustomPrompt="1"/>
          </p:nvPr>
        </p:nvSpPr>
        <p:spPr>
          <a:xfrm>
            <a:off x="3071479" y="4662494"/>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6" name="Picture Placeholder 7">
            <a:extLst>
              <a:ext uri="{FF2B5EF4-FFF2-40B4-BE49-F238E27FC236}">
                <a16:creationId xmlns:a16="http://schemas.microsoft.com/office/drawing/2014/main" id="{7A0E95C1-58B6-4A61-A138-8C66AF3FEEED}"/>
              </a:ext>
            </a:extLst>
          </p:cNvPr>
          <p:cNvSpPr>
            <a:spLocks noGrp="1"/>
          </p:cNvSpPr>
          <p:nvPr>
            <p:ph type="pic" sz="quarter" idx="18" hasCustomPrompt="1"/>
          </p:nvPr>
        </p:nvSpPr>
        <p:spPr>
          <a:xfrm>
            <a:off x="5446377" y="4662494"/>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7" name="Picture Placeholder 7">
            <a:extLst>
              <a:ext uri="{FF2B5EF4-FFF2-40B4-BE49-F238E27FC236}">
                <a16:creationId xmlns:a16="http://schemas.microsoft.com/office/drawing/2014/main" id="{51E28C14-A295-4BC8-BD25-B5B4218DDE20}"/>
              </a:ext>
            </a:extLst>
          </p:cNvPr>
          <p:cNvSpPr>
            <a:spLocks noGrp="1"/>
          </p:cNvSpPr>
          <p:nvPr>
            <p:ph type="pic" sz="quarter" idx="19" hasCustomPrompt="1"/>
          </p:nvPr>
        </p:nvSpPr>
        <p:spPr>
          <a:xfrm>
            <a:off x="7821279" y="4625988"/>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8" name="Picture Placeholder 7">
            <a:extLst>
              <a:ext uri="{FF2B5EF4-FFF2-40B4-BE49-F238E27FC236}">
                <a16:creationId xmlns:a16="http://schemas.microsoft.com/office/drawing/2014/main" id="{027BCA96-FFD0-45E5-9441-F3A9A825C556}"/>
              </a:ext>
            </a:extLst>
          </p:cNvPr>
          <p:cNvSpPr>
            <a:spLocks noGrp="1"/>
          </p:cNvSpPr>
          <p:nvPr>
            <p:ph type="pic" sz="quarter" idx="20" hasCustomPrompt="1"/>
          </p:nvPr>
        </p:nvSpPr>
        <p:spPr>
          <a:xfrm>
            <a:off x="10196179" y="4662494"/>
            <a:ext cx="1299242" cy="1287744"/>
          </a:xfrm>
          <a:prstGeom prst="ellipse">
            <a:avLst/>
          </a:prstGeom>
          <a:pattFill prst="pct5">
            <a:fgClr>
              <a:schemeClr val="accent1"/>
            </a:fgClr>
            <a:bgClr>
              <a:schemeClr val="bg1"/>
            </a:bgClr>
          </a:pattFill>
        </p:spPr>
        <p:txBody>
          <a:bodyPr/>
          <a:lstStyle>
            <a:lvl1pPr marL="0" indent="0">
              <a:buNone/>
              <a:defRPr sz="16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Insert picture</a:t>
            </a:r>
          </a:p>
          <a:p>
            <a:endParaRPr lang="en-US"/>
          </a:p>
        </p:txBody>
      </p:sp>
      <p:sp>
        <p:nvSpPr>
          <p:cNvPr id="29" name="Text Placeholder 10">
            <a:extLst>
              <a:ext uri="{FF2B5EF4-FFF2-40B4-BE49-F238E27FC236}">
                <a16:creationId xmlns:a16="http://schemas.microsoft.com/office/drawing/2014/main" id="{104F9B83-A538-4070-AD29-5A92DE744BD0}"/>
              </a:ext>
            </a:extLst>
          </p:cNvPr>
          <p:cNvSpPr>
            <a:spLocks noGrp="1"/>
          </p:cNvSpPr>
          <p:nvPr>
            <p:ph type="body" sz="quarter" idx="21" hasCustomPrompt="1"/>
          </p:nvPr>
        </p:nvSpPr>
        <p:spPr>
          <a:xfrm>
            <a:off x="2552700" y="3860432"/>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0" name="Text Placeholder 10">
            <a:extLst>
              <a:ext uri="{FF2B5EF4-FFF2-40B4-BE49-F238E27FC236}">
                <a16:creationId xmlns:a16="http://schemas.microsoft.com/office/drawing/2014/main" id="{1D48703D-DFD6-4E16-8EDF-09CE8D71ACE1}"/>
              </a:ext>
            </a:extLst>
          </p:cNvPr>
          <p:cNvSpPr>
            <a:spLocks noGrp="1"/>
          </p:cNvSpPr>
          <p:nvPr>
            <p:ph type="body" sz="quarter" idx="22" hasCustomPrompt="1"/>
          </p:nvPr>
        </p:nvSpPr>
        <p:spPr>
          <a:xfrm>
            <a:off x="4927600" y="3860432"/>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1" name="Text Placeholder 10">
            <a:extLst>
              <a:ext uri="{FF2B5EF4-FFF2-40B4-BE49-F238E27FC236}">
                <a16:creationId xmlns:a16="http://schemas.microsoft.com/office/drawing/2014/main" id="{D31DCACF-B06F-4FB2-A413-2328886BB9FC}"/>
              </a:ext>
            </a:extLst>
          </p:cNvPr>
          <p:cNvSpPr>
            <a:spLocks noGrp="1"/>
          </p:cNvSpPr>
          <p:nvPr>
            <p:ph type="body" sz="quarter" idx="23" hasCustomPrompt="1"/>
          </p:nvPr>
        </p:nvSpPr>
        <p:spPr>
          <a:xfrm>
            <a:off x="7283448" y="3860432"/>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2" name="Text Placeholder 10">
            <a:extLst>
              <a:ext uri="{FF2B5EF4-FFF2-40B4-BE49-F238E27FC236}">
                <a16:creationId xmlns:a16="http://schemas.microsoft.com/office/drawing/2014/main" id="{5C6857B7-56D9-4654-A0E2-AFF83585247A}"/>
              </a:ext>
            </a:extLst>
          </p:cNvPr>
          <p:cNvSpPr>
            <a:spLocks noGrp="1"/>
          </p:cNvSpPr>
          <p:nvPr>
            <p:ph type="body" sz="quarter" idx="24" hasCustomPrompt="1"/>
          </p:nvPr>
        </p:nvSpPr>
        <p:spPr>
          <a:xfrm>
            <a:off x="9648822" y="3855494"/>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3" name="Text Placeholder 10">
            <a:extLst>
              <a:ext uri="{FF2B5EF4-FFF2-40B4-BE49-F238E27FC236}">
                <a16:creationId xmlns:a16="http://schemas.microsoft.com/office/drawing/2014/main" id="{71272F2A-DFC4-4C84-9D40-A3A55BC8A8CA}"/>
              </a:ext>
            </a:extLst>
          </p:cNvPr>
          <p:cNvSpPr>
            <a:spLocks noGrp="1"/>
          </p:cNvSpPr>
          <p:nvPr>
            <p:ph type="body" sz="quarter" idx="25" hasCustomPrompt="1"/>
          </p:nvPr>
        </p:nvSpPr>
        <p:spPr>
          <a:xfrm>
            <a:off x="9666020" y="6024421"/>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4" name="Text Placeholder 10">
            <a:extLst>
              <a:ext uri="{FF2B5EF4-FFF2-40B4-BE49-F238E27FC236}">
                <a16:creationId xmlns:a16="http://schemas.microsoft.com/office/drawing/2014/main" id="{41D8DD25-97C0-4B26-B649-8D123FAF915E}"/>
              </a:ext>
            </a:extLst>
          </p:cNvPr>
          <p:cNvSpPr>
            <a:spLocks noGrp="1"/>
          </p:cNvSpPr>
          <p:nvPr>
            <p:ph type="body" sz="quarter" idx="26" hasCustomPrompt="1"/>
          </p:nvPr>
        </p:nvSpPr>
        <p:spPr>
          <a:xfrm>
            <a:off x="7302500" y="6031803"/>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5" name="Text Placeholder 10">
            <a:extLst>
              <a:ext uri="{FF2B5EF4-FFF2-40B4-BE49-F238E27FC236}">
                <a16:creationId xmlns:a16="http://schemas.microsoft.com/office/drawing/2014/main" id="{2D86D9DA-7BBE-4A7B-A2D9-CE78D1ED7B46}"/>
              </a:ext>
            </a:extLst>
          </p:cNvPr>
          <p:cNvSpPr>
            <a:spLocks noGrp="1"/>
          </p:cNvSpPr>
          <p:nvPr>
            <p:ph type="body" sz="quarter" idx="27" hasCustomPrompt="1"/>
          </p:nvPr>
        </p:nvSpPr>
        <p:spPr>
          <a:xfrm>
            <a:off x="4914240" y="6024421"/>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6" name="Text Placeholder 10">
            <a:extLst>
              <a:ext uri="{FF2B5EF4-FFF2-40B4-BE49-F238E27FC236}">
                <a16:creationId xmlns:a16="http://schemas.microsoft.com/office/drawing/2014/main" id="{AF0E00F5-F720-43F0-8E9E-A23FDEB86FFD}"/>
              </a:ext>
            </a:extLst>
          </p:cNvPr>
          <p:cNvSpPr>
            <a:spLocks noGrp="1"/>
          </p:cNvSpPr>
          <p:nvPr>
            <p:ph type="body" sz="quarter" idx="28" hasCustomPrompt="1"/>
          </p:nvPr>
        </p:nvSpPr>
        <p:spPr>
          <a:xfrm>
            <a:off x="2577440" y="6024421"/>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7" name="Text Placeholder 10">
            <a:extLst>
              <a:ext uri="{FF2B5EF4-FFF2-40B4-BE49-F238E27FC236}">
                <a16:creationId xmlns:a16="http://schemas.microsoft.com/office/drawing/2014/main" id="{CD54BE24-0410-4AC9-9B3E-899EF807A485}"/>
              </a:ext>
            </a:extLst>
          </p:cNvPr>
          <p:cNvSpPr>
            <a:spLocks noGrp="1"/>
          </p:cNvSpPr>
          <p:nvPr>
            <p:ph type="body" sz="quarter" idx="29" hasCustomPrompt="1"/>
          </p:nvPr>
        </p:nvSpPr>
        <p:spPr>
          <a:xfrm>
            <a:off x="189180" y="6024421"/>
            <a:ext cx="2336800" cy="608006"/>
          </a:xfrm>
        </p:spPr>
        <p:txBody>
          <a:bodyPr>
            <a:noAutofit/>
          </a:bodyPr>
          <a:lstStyle>
            <a:lvl1pPr marL="0" indent="0" algn="ctr">
              <a:buNone/>
              <a:defRPr sz="1600">
                <a:solidFill>
                  <a:schemeClr val="bg1"/>
                </a:solidFill>
              </a:defRPr>
            </a:lvl1pPr>
          </a:lstStyle>
          <a:p>
            <a:pPr lvl="0"/>
            <a:r>
              <a:rPr lang="en-US"/>
              <a:t>Name of Person</a:t>
            </a:r>
          </a:p>
        </p:txBody>
      </p:sp>
      <p:sp>
        <p:nvSpPr>
          <p:cNvPr id="38" name="Text Placeholder 37">
            <a:extLst>
              <a:ext uri="{FF2B5EF4-FFF2-40B4-BE49-F238E27FC236}">
                <a16:creationId xmlns:a16="http://schemas.microsoft.com/office/drawing/2014/main" id="{CBA3E56D-7B9D-4100-9222-0CB7DA6ECC6F}"/>
              </a:ext>
            </a:extLst>
          </p:cNvPr>
          <p:cNvSpPr>
            <a:spLocks noGrp="1"/>
          </p:cNvSpPr>
          <p:nvPr>
            <p:ph type="body" sz="quarter" idx="30" hasCustomPrompt="1"/>
          </p:nvPr>
        </p:nvSpPr>
        <p:spPr>
          <a:xfrm>
            <a:off x="3556133" y="1434619"/>
            <a:ext cx="5053013" cy="555773"/>
          </a:xfrm>
        </p:spPr>
        <p:txBody>
          <a:bodyPr anchor="ctr"/>
          <a:lstStyle>
            <a:lvl1pPr marL="0" indent="0" algn="ctr">
              <a:buNone/>
              <a:defRPr b="1">
                <a:solidFill>
                  <a:schemeClr val="bg1"/>
                </a:solidFill>
              </a:defRPr>
            </a:lvl1pPr>
          </a:lstStyle>
          <a:p>
            <a:pPr lvl="0"/>
            <a:r>
              <a:rPr lang="en-US"/>
              <a:t>TEAM TITLE</a:t>
            </a:r>
          </a:p>
        </p:txBody>
      </p:sp>
      <p:cxnSp>
        <p:nvCxnSpPr>
          <p:cNvPr id="5" name="Straight Connector 4">
            <a:extLst>
              <a:ext uri="{FF2B5EF4-FFF2-40B4-BE49-F238E27FC236}">
                <a16:creationId xmlns:a16="http://schemas.microsoft.com/office/drawing/2014/main" id="{EB838C11-78BB-4CFC-871A-CBA8DBD1A86D}"/>
              </a:ext>
            </a:extLst>
          </p:cNvPr>
          <p:cNvCxnSpPr/>
          <p:nvPr userDrawn="1"/>
        </p:nvCxnSpPr>
        <p:spPr>
          <a:xfrm>
            <a:off x="217754" y="2032447"/>
            <a:ext cx="1179644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623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BC547F-AB86-4365-9215-86D6892DD15D}"/>
              </a:ext>
            </a:extLst>
          </p:cNvPr>
          <p:cNvSpPr>
            <a:spLocks noGrp="1"/>
          </p:cNvSpPr>
          <p:nvPr>
            <p:ph type="title"/>
          </p:nvPr>
        </p:nvSpPr>
        <p:spPr>
          <a:xfrm>
            <a:off x="332868" y="365125"/>
            <a:ext cx="1102093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6BBD2-E051-4D8C-8D47-9A6A7A29559A}"/>
              </a:ext>
            </a:extLst>
          </p:cNvPr>
          <p:cNvSpPr>
            <a:spLocks noGrp="1"/>
          </p:cNvSpPr>
          <p:nvPr>
            <p:ph type="body" idx="1"/>
          </p:nvPr>
        </p:nvSpPr>
        <p:spPr>
          <a:xfrm>
            <a:off x="332868" y="1825625"/>
            <a:ext cx="11020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422539"/>
      </p:ext>
    </p:extLst>
  </p:cSld>
  <p:clrMap bg1="lt1" tx1="dk1" bg2="lt2" tx2="dk2" accent1="accent1" accent2="accent2" accent3="accent3" accent4="accent4" accent5="accent5" accent6="accent6" hlink="hlink" folHlink="folHlink"/>
  <p:sldLayoutIdLst>
    <p:sldLayoutId id="2147483649" r:id="rId1"/>
    <p:sldLayoutId id="2147483747" r:id="rId2"/>
    <p:sldLayoutId id="2147483748" r:id="rId3"/>
    <p:sldLayoutId id="2147483655" r:id="rId4"/>
    <p:sldLayoutId id="2147483672" r:id="rId5"/>
    <p:sldLayoutId id="2147483675" r:id="rId6"/>
    <p:sldLayoutId id="2147483745" r:id="rId7"/>
    <p:sldLayoutId id="2147483670" r:id="rId8"/>
    <p:sldLayoutId id="2147483712" r:id="rId9"/>
    <p:sldLayoutId id="2147483749" r:id="rId10"/>
    <p:sldLayoutId id="2147483683" r:id="rId11"/>
    <p:sldLayoutId id="2147483707" r:id="rId12"/>
    <p:sldLayoutId id="2147483700" r:id="rId13"/>
    <p:sldLayoutId id="2147483692" r:id="rId14"/>
    <p:sldLayoutId id="2147483693" r:id="rId15"/>
    <p:sldLayoutId id="2147483684" r:id="rId16"/>
    <p:sldLayoutId id="2147483689" r:id="rId17"/>
    <p:sldLayoutId id="2147483696" r:id="rId18"/>
    <p:sldLayoutId id="2147483723" r:id="rId19"/>
    <p:sldLayoutId id="2147483678" r:id="rId20"/>
    <p:sldLayoutId id="2147483682" r:id="rId21"/>
    <p:sldLayoutId id="2147483709" r:id="rId22"/>
    <p:sldLayoutId id="2147483677" r:id="rId23"/>
    <p:sldLayoutId id="2147483650" r:id="rId24"/>
    <p:sldLayoutId id="2147483708" r:id="rId25"/>
    <p:sldLayoutId id="2147483654" r:id="rId26"/>
    <p:sldLayoutId id="2147483743" r:id="rId27"/>
    <p:sldLayoutId id="2147483744" r:id="rId28"/>
    <p:sldLayoutId id="2147483694" r:id="rId29"/>
    <p:sldLayoutId id="2147483721" r:id="rId30"/>
    <p:sldLayoutId id="2147483697" r:id="rId31"/>
    <p:sldLayoutId id="2147483698" r:id="rId32"/>
    <p:sldLayoutId id="2147483699" r:id="rId33"/>
    <p:sldLayoutId id="2147483705" r:id="rId34"/>
    <p:sldLayoutId id="2147483653" r:id="rId35"/>
    <p:sldLayoutId id="2147483657" r:id="rId36"/>
    <p:sldLayoutId id="2147483658" r:id="rId37"/>
    <p:sldLayoutId id="2147483659" r:id="rId38"/>
    <p:sldLayoutId id="2147483663" r:id="rId39"/>
    <p:sldLayoutId id="2147483750" r:id="rId40"/>
    <p:sldLayoutId id="2147483751" r:id="rId41"/>
  </p:sldLayoutIdLst>
  <p:txStyles>
    <p:titleStyle>
      <a:lvl1pPr algn="l" defTabSz="914400" rtl="0" eaLnBrk="1" latinLnBrk="0" hangingPunct="1">
        <a:lnSpc>
          <a:spcPct val="10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cid:215aab3e-c7b0-4a02-bdef-9a7b535689e7@namprd05.prod.outlook.com"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hyperlink" Target="https://wonder.cdc.gov/controller/datarequest/D76;jsessionid=42DAE8883D152E2A8C27E93FE406" TargetMode="External"/><Relationship Id="rId2" Type="http://schemas.openxmlformats.org/officeDocument/2006/relationships/hyperlink" Target="https://hcsrn.org/" TargetMode="External"/><Relationship Id="rId1" Type="http://schemas.openxmlformats.org/officeDocument/2006/relationships/slideLayout" Target="../slideLayouts/slideLayout20.xml"/><Relationship Id="rId5" Type="http://schemas.openxmlformats.org/officeDocument/2006/relationships/hyperlink" Target="https://www.thehavi.org/" TargetMode="External"/><Relationship Id="rId4" Type="http://schemas.openxmlformats.org/officeDocument/2006/relationships/hyperlink" Target="https://zerosuicide.edc.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Jennifer.M.Boggs@kp.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509CD-36BB-42E2-9FD3-E2C2A29E6217}"/>
              </a:ext>
            </a:extLst>
          </p:cNvPr>
          <p:cNvSpPr>
            <a:spLocks noGrp="1"/>
          </p:cNvSpPr>
          <p:nvPr>
            <p:ph type="body" sz="quarter" idx="10"/>
          </p:nvPr>
        </p:nvSpPr>
        <p:spPr>
          <a:xfrm>
            <a:off x="453166" y="1057341"/>
            <a:ext cx="10945563" cy="1865388"/>
          </a:xfrm>
        </p:spPr>
        <p:txBody>
          <a:bodyPr vert="horz" lIns="91440" tIns="45720" rIns="91440" bIns="45720" rtlCol="0" anchor="t">
            <a:noAutofit/>
          </a:bodyPr>
          <a:lstStyle/>
          <a:p>
            <a:pPr>
              <a:lnSpc>
                <a:spcPct val="100000"/>
              </a:lnSpc>
            </a:pPr>
            <a:r>
              <a:rPr lang="en-US" sz="3600" dirty="0">
                <a:cs typeface="Arial"/>
              </a:rPr>
              <a:t>Firearm injury prevention in youth: </a:t>
            </a:r>
            <a:r>
              <a:rPr lang="en-US" sz="3600" b="0" dirty="0">
                <a:cs typeface="Arial"/>
              </a:rPr>
              <a:t>The ASPIRE Trial at Kaiser Permanente Colorado and Henry Ford Health </a:t>
            </a:r>
            <a:endParaRPr lang="en-US" sz="3600" b="0" dirty="0"/>
          </a:p>
        </p:txBody>
      </p:sp>
      <p:sp>
        <p:nvSpPr>
          <p:cNvPr id="3" name="Text Placeholder 2">
            <a:extLst>
              <a:ext uri="{FF2B5EF4-FFF2-40B4-BE49-F238E27FC236}">
                <a16:creationId xmlns:a16="http://schemas.microsoft.com/office/drawing/2014/main" id="{64CA8F56-891B-4C25-BC82-6A7ED1B457DF}"/>
              </a:ext>
            </a:extLst>
          </p:cNvPr>
          <p:cNvSpPr>
            <a:spLocks noGrp="1"/>
          </p:cNvSpPr>
          <p:nvPr>
            <p:ph type="body" sz="quarter" idx="11"/>
          </p:nvPr>
        </p:nvSpPr>
        <p:spPr>
          <a:xfrm>
            <a:off x="1854200" y="3103020"/>
            <a:ext cx="8483600" cy="2088969"/>
          </a:xfrm>
        </p:spPr>
        <p:txBody>
          <a:bodyPr>
            <a:normAutofit/>
          </a:bodyPr>
          <a:lstStyle/>
          <a:p>
            <a:r>
              <a:rPr lang="en-US" dirty="0"/>
              <a:t>Health Care System Research Network Scientific Data Resources Forum</a:t>
            </a:r>
          </a:p>
          <a:p>
            <a:r>
              <a:rPr lang="en-US" dirty="0"/>
              <a:t>Jennifer M Boggs, PhD, MSW</a:t>
            </a:r>
          </a:p>
          <a:p>
            <a:r>
              <a:rPr lang="en-US" dirty="0"/>
              <a:t>Research Investigator</a:t>
            </a:r>
          </a:p>
          <a:p>
            <a:r>
              <a:rPr lang="en-US" dirty="0"/>
              <a:t>Kaiser Permanente Colorado Institute for Health Research </a:t>
            </a:r>
          </a:p>
        </p:txBody>
      </p:sp>
    </p:spTree>
    <p:extLst>
      <p:ext uri="{BB962C8B-B14F-4D97-AF65-F5344CB8AC3E}">
        <p14:creationId xmlns:p14="http://schemas.microsoft.com/office/powerpoint/2010/main" val="238179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778" y="609600"/>
            <a:ext cx="11597372" cy="1356360"/>
          </a:xfrm>
        </p:spPr>
        <p:txBody>
          <a:bodyPr>
            <a:noAutofit/>
          </a:bodyPr>
          <a:lstStyle/>
          <a:p>
            <a:pPr algn="ctr"/>
            <a:r>
              <a:rPr lang="en-US" sz="3600" dirty="0">
                <a:solidFill>
                  <a:schemeClr val="tx1"/>
                </a:solidFill>
              </a:rPr>
              <a:t>A </a:t>
            </a:r>
            <a:r>
              <a:rPr lang="en-US" sz="3600" dirty="0">
                <a:solidFill>
                  <a:srgbClr val="FF0000"/>
                </a:solidFill>
              </a:rPr>
              <a:t>20% </a:t>
            </a:r>
            <a:r>
              <a:rPr lang="en-US" sz="3600" dirty="0">
                <a:solidFill>
                  <a:schemeClr val="tx1"/>
                </a:solidFill>
              </a:rPr>
              <a:t>increase in safe firearm storage could prevent up to </a:t>
            </a:r>
            <a:r>
              <a:rPr lang="en-US" sz="3600" dirty="0">
                <a:solidFill>
                  <a:srgbClr val="FF0000"/>
                </a:solidFill>
              </a:rPr>
              <a:t>32% </a:t>
            </a:r>
            <a:r>
              <a:rPr lang="en-US" sz="3600" dirty="0">
                <a:solidFill>
                  <a:schemeClr val="tx1"/>
                </a:solidFill>
              </a:rPr>
              <a:t>of firearm deaths in youth, including suicide</a:t>
            </a:r>
          </a:p>
        </p:txBody>
      </p:sp>
      <p:sp>
        <p:nvSpPr>
          <p:cNvPr id="11" name="TextBox 10"/>
          <p:cNvSpPr txBox="1"/>
          <p:nvPr/>
        </p:nvSpPr>
        <p:spPr>
          <a:xfrm>
            <a:off x="270778" y="5977998"/>
            <a:ext cx="12074514"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Source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Monuteaux</a:t>
            </a:r>
            <a:r>
              <a:rPr lang="en-US" sz="2400" dirty="0">
                <a:latin typeface="Calibri" panose="020F0502020204030204" pitchFamily="34" charset="0"/>
                <a:cs typeface="Calibri" panose="020F0502020204030204" pitchFamily="34" charset="0"/>
              </a:rPr>
              <a:t> et al 2019. </a:t>
            </a:r>
            <a:r>
              <a:rPr lang="en-US" sz="2400" i="1" dirty="0">
                <a:latin typeface="Calibri" panose="020F0502020204030204" pitchFamily="34" charset="0"/>
                <a:cs typeface="Calibri" panose="020F0502020204030204" pitchFamily="34" charset="0"/>
              </a:rPr>
              <a:t>JAMA Pediatrics. </a:t>
            </a:r>
            <a:endParaRPr lang="en-US" sz="2400" dirty="0">
              <a:latin typeface="Calibri" panose="020F0502020204030204" pitchFamily="34" charset="0"/>
              <a:cs typeface="Calibri" panose="020F0502020204030204" pitchFamily="34" charset="0"/>
            </a:endParaRPr>
          </a:p>
        </p:txBody>
      </p:sp>
      <p:pic>
        <p:nvPicPr>
          <p:cNvPr id="5" name="Picture 1" descr="Image of cable lock">
            <a:extLst>
              <a:ext uri="{FF2B5EF4-FFF2-40B4-BE49-F238E27FC236}">
                <a16:creationId xmlns:a16="http://schemas.microsoft.com/office/drawing/2014/main" id="{D917EC95-C5F6-4CC1-8909-F40A844B5F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0089" y="2338384"/>
            <a:ext cx="4747750" cy="313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45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AED5-D8FD-9114-48EA-16E94EC48B8C}"/>
              </a:ext>
            </a:extLst>
          </p:cNvPr>
          <p:cNvSpPr>
            <a:spLocks noGrp="1"/>
          </p:cNvSpPr>
          <p:nvPr>
            <p:ph type="title"/>
          </p:nvPr>
        </p:nvSpPr>
        <p:spPr/>
        <p:txBody>
          <a:bodyPr>
            <a:normAutofit fontScale="90000"/>
          </a:bodyPr>
          <a:lstStyle/>
          <a:p>
            <a:r>
              <a:rPr lang="en-US" dirty="0"/>
              <a:t>Firearm injury prevention in pediatric medical settings </a:t>
            </a:r>
          </a:p>
        </p:txBody>
      </p:sp>
    </p:spTree>
    <p:extLst>
      <p:ext uri="{BB962C8B-B14F-4D97-AF65-F5344CB8AC3E}">
        <p14:creationId xmlns:p14="http://schemas.microsoft.com/office/powerpoint/2010/main" val="393069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61748-B89B-795D-6C41-E72022A9F818}"/>
              </a:ext>
            </a:extLst>
          </p:cNvPr>
          <p:cNvSpPr>
            <a:spLocks noGrp="1"/>
          </p:cNvSpPr>
          <p:nvPr>
            <p:ph type="body" sz="quarter" idx="13"/>
          </p:nvPr>
        </p:nvSpPr>
        <p:spPr>
          <a:xfrm>
            <a:off x="332868" y="2085181"/>
            <a:ext cx="6987095" cy="3983700"/>
          </a:xfrm>
        </p:spPr>
        <p:txBody>
          <a:bodyPr>
            <a:normAutofit fontScale="77500" lnSpcReduction="20000"/>
          </a:bodyPr>
          <a:lstStyle/>
          <a:p>
            <a:r>
              <a:rPr lang="en-US" dirty="0"/>
              <a:t>Root cause interventions</a:t>
            </a:r>
          </a:p>
          <a:p>
            <a:pPr lvl="1"/>
            <a:r>
              <a:rPr lang="en-US" dirty="0"/>
              <a:t>Suicide – behavioral health interventions (Zero Suicide)</a:t>
            </a:r>
          </a:p>
          <a:p>
            <a:pPr lvl="1"/>
            <a:r>
              <a:rPr lang="en-US" dirty="0"/>
              <a:t>Homicide – addressing racism and trauma in disenfranchised communities (The HAVI)</a:t>
            </a:r>
          </a:p>
          <a:p>
            <a:pPr lvl="1"/>
            <a:r>
              <a:rPr lang="en-US" dirty="0"/>
              <a:t>Accidents – education on safe storage and handling of firearms </a:t>
            </a:r>
          </a:p>
          <a:p>
            <a:endParaRPr lang="en-US" dirty="0"/>
          </a:p>
          <a:p>
            <a:r>
              <a:rPr lang="en-US" dirty="0"/>
              <a:t>Safe storage interventions in health care settings </a:t>
            </a:r>
          </a:p>
          <a:p>
            <a:pPr lvl="1"/>
            <a:r>
              <a:rPr lang="en-US" dirty="0"/>
              <a:t>Mixed evidence on whether counseling alone increases safe storage. </a:t>
            </a:r>
          </a:p>
          <a:p>
            <a:pPr lvl="1"/>
            <a:r>
              <a:rPr lang="en-US" dirty="0"/>
              <a:t>Counseling plus lock is more effective.</a:t>
            </a:r>
          </a:p>
          <a:p>
            <a:endParaRPr lang="en-US" dirty="0"/>
          </a:p>
        </p:txBody>
      </p:sp>
      <p:sp>
        <p:nvSpPr>
          <p:cNvPr id="3" name="Text Placeholder 2">
            <a:extLst>
              <a:ext uri="{FF2B5EF4-FFF2-40B4-BE49-F238E27FC236}">
                <a16:creationId xmlns:a16="http://schemas.microsoft.com/office/drawing/2014/main" id="{B3481CAD-4C7E-F279-2E0B-F064ED71C908}"/>
              </a:ext>
            </a:extLst>
          </p:cNvPr>
          <p:cNvSpPr>
            <a:spLocks noGrp="1"/>
          </p:cNvSpPr>
          <p:nvPr>
            <p:ph type="body" sz="quarter" idx="14"/>
          </p:nvPr>
        </p:nvSpPr>
        <p:spPr/>
        <p:txBody>
          <a:bodyPr>
            <a:normAutofit fontScale="77500" lnSpcReduction="20000"/>
          </a:bodyPr>
          <a:lstStyle/>
          <a:p>
            <a:endParaRPr lang="en-US"/>
          </a:p>
        </p:txBody>
      </p:sp>
      <p:sp>
        <p:nvSpPr>
          <p:cNvPr id="4" name="Title 3">
            <a:extLst>
              <a:ext uri="{FF2B5EF4-FFF2-40B4-BE49-F238E27FC236}">
                <a16:creationId xmlns:a16="http://schemas.microsoft.com/office/drawing/2014/main" id="{48C0751A-D40C-BA82-16D3-9ECC128DEA04}"/>
              </a:ext>
            </a:extLst>
          </p:cNvPr>
          <p:cNvSpPr>
            <a:spLocks noGrp="1"/>
          </p:cNvSpPr>
          <p:nvPr>
            <p:ph type="title"/>
          </p:nvPr>
        </p:nvSpPr>
        <p:spPr/>
        <p:txBody>
          <a:bodyPr>
            <a:normAutofit fontScale="90000"/>
          </a:bodyPr>
          <a:lstStyle/>
          <a:p>
            <a:r>
              <a:rPr lang="en-US" dirty="0"/>
              <a:t>How do we reduce firearm injuries in youth?  </a:t>
            </a:r>
          </a:p>
        </p:txBody>
      </p:sp>
      <p:pic>
        <p:nvPicPr>
          <p:cNvPr id="3074" name="Picture 2">
            <a:extLst>
              <a:ext uri="{FF2B5EF4-FFF2-40B4-BE49-F238E27FC236}">
                <a16:creationId xmlns:a16="http://schemas.microsoft.com/office/drawing/2014/main" id="{52E2A886-23F0-9C6D-FAD9-5AF18D7F055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9437" y="2654710"/>
            <a:ext cx="4317454" cy="2428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8A7B36-E7FF-CCDC-623C-54FB6247A420}"/>
              </a:ext>
            </a:extLst>
          </p:cNvPr>
          <p:cNvSpPr txBox="1"/>
          <p:nvPr/>
        </p:nvSpPr>
        <p:spPr>
          <a:xfrm>
            <a:off x="7553325" y="5916461"/>
            <a:ext cx="6096000" cy="369332"/>
          </a:xfrm>
          <a:prstGeom prst="rect">
            <a:avLst/>
          </a:prstGeom>
          <a:noFill/>
        </p:spPr>
        <p:txBody>
          <a:bodyPr wrap="square">
            <a:spAutoFit/>
          </a:bodyPr>
          <a:lstStyle/>
          <a:p>
            <a:r>
              <a:rPr lang="en-US" dirty="0"/>
              <a:t>https://www.thehavi.org/</a:t>
            </a:r>
          </a:p>
        </p:txBody>
      </p:sp>
      <p:sp>
        <p:nvSpPr>
          <p:cNvPr id="8" name="TextBox 7">
            <a:extLst>
              <a:ext uri="{FF2B5EF4-FFF2-40B4-BE49-F238E27FC236}">
                <a16:creationId xmlns:a16="http://schemas.microsoft.com/office/drawing/2014/main" id="{35342699-2297-33E0-8B55-EE62AA441512}"/>
              </a:ext>
            </a:extLst>
          </p:cNvPr>
          <p:cNvSpPr txBox="1"/>
          <p:nvPr/>
        </p:nvSpPr>
        <p:spPr>
          <a:xfrm>
            <a:off x="7553325" y="5408769"/>
            <a:ext cx="3157538" cy="369332"/>
          </a:xfrm>
          <a:prstGeom prst="rect">
            <a:avLst/>
          </a:prstGeom>
          <a:noFill/>
        </p:spPr>
        <p:txBody>
          <a:bodyPr wrap="square">
            <a:spAutoFit/>
          </a:bodyPr>
          <a:lstStyle/>
          <a:p>
            <a:r>
              <a:rPr lang="en-US" dirty="0"/>
              <a:t>https://zerosuicide.edc.org/</a:t>
            </a:r>
          </a:p>
        </p:txBody>
      </p:sp>
    </p:spTree>
    <p:extLst>
      <p:ext uri="{BB962C8B-B14F-4D97-AF65-F5344CB8AC3E}">
        <p14:creationId xmlns:p14="http://schemas.microsoft.com/office/powerpoint/2010/main" val="98188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0751A-D40C-BA82-16D3-9ECC128DEA04}"/>
              </a:ext>
            </a:extLst>
          </p:cNvPr>
          <p:cNvSpPr>
            <a:spLocks noGrp="1"/>
          </p:cNvSpPr>
          <p:nvPr>
            <p:ph type="title"/>
          </p:nvPr>
        </p:nvSpPr>
        <p:spPr/>
        <p:txBody>
          <a:bodyPr>
            <a:normAutofit/>
          </a:bodyPr>
          <a:lstStyle/>
          <a:p>
            <a:r>
              <a:rPr lang="en-US" dirty="0"/>
              <a:t>Primary vs. Secondary Prevention </a:t>
            </a:r>
          </a:p>
        </p:txBody>
      </p:sp>
      <p:sp>
        <p:nvSpPr>
          <p:cNvPr id="2" name="Text Placeholder 1">
            <a:extLst>
              <a:ext uri="{FF2B5EF4-FFF2-40B4-BE49-F238E27FC236}">
                <a16:creationId xmlns:a16="http://schemas.microsoft.com/office/drawing/2014/main" id="{7AE61748-B89B-795D-6C41-E72022A9F818}"/>
              </a:ext>
            </a:extLst>
          </p:cNvPr>
          <p:cNvSpPr>
            <a:spLocks noGrp="1"/>
          </p:cNvSpPr>
          <p:nvPr>
            <p:ph type="body" idx="1"/>
          </p:nvPr>
        </p:nvSpPr>
        <p:spPr/>
        <p:txBody>
          <a:bodyPr>
            <a:normAutofit/>
          </a:bodyPr>
          <a:lstStyle/>
          <a:p>
            <a:r>
              <a:rPr lang="en-US" dirty="0"/>
              <a:t>Primary </a:t>
            </a:r>
          </a:p>
        </p:txBody>
      </p:sp>
      <p:sp>
        <p:nvSpPr>
          <p:cNvPr id="18" name="Content Placeholder 17">
            <a:extLst>
              <a:ext uri="{FF2B5EF4-FFF2-40B4-BE49-F238E27FC236}">
                <a16:creationId xmlns:a16="http://schemas.microsoft.com/office/drawing/2014/main" id="{8E3374E2-12A7-5B19-3A4F-8AC96BCD30D5}"/>
              </a:ext>
            </a:extLst>
          </p:cNvPr>
          <p:cNvSpPr>
            <a:spLocks noGrp="1"/>
          </p:cNvSpPr>
          <p:nvPr>
            <p:ph sz="half" idx="2"/>
          </p:nvPr>
        </p:nvSpPr>
        <p:spPr/>
        <p:txBody>
          <a:bodyPr/>
          <a:lstStyle/>
          <a:p>
            <a:r>
              <a:rPr lang="en-US" dirty="0"/>
              <a:t>All children in primary pediatric care (e.g., well-visits) </a:t>
            </a:r>
          </a:p>
          <a:p>
            <a:r>
              <a:rPr lang="en-US" dirty="0"/>
              <a:t>Screening? </a:t>
            </a:r>
          </a:p>
          <a:p>
            <a:r>
              <a:rPr lang="en-US" dirty="0"/>
              <a:t>Counseling is generally briefer than what you would do for secondary prevention </a:t>
            </a:r>
          </a:p>
        </p:txBody>
      </p:sp>
      <p:sp>
        <p:nvSpPr>
          <p:cNvPr id="19" name="Text Placeholder 18">
            <a:extLst>
              <a:ext uri="{FF2B5EF4-FFF2-40B4-BE49-F238E27FC236}">
                <a16:creationId xmlns:a16="http://schemas.microsoft.com/office/drawing/2014/main" id="{A7DDBE19-D407-1FE2-130F-5380FE4BE180}"/>
              </a:ext>
            </a:extLst>
          </p:cNvPr>
          <p:cNvSpPr>
            <a:spLocks noGrp="1"/>
          </p:cNvSpPr>
          <p:nvPr>
            <p:ph type="body" sz="quarter" idx="3"/>
          </p:nvPr>
        </p:nvSpPr>
        <p:spPr/>
        <p:txBody>
          <a:bodyPr/>
          <a:lstStyle/>
          <a:p>
            <a:r>
              <a:rPr lang="en-US" dirty="0"/>
              <a:t>Secondary </a:t>
            </a:r>
          </a:p>
        </p:txBody>
      </p:sp>
      <p:sp>
        <p:nvSpPr>
          <p:cNvPr id="20" name="Content Placeholder 19">
            <a:extLst>
              <a:ext uri="{FF2B5EF4-FFF2-40B4-BE49-F238E27FC236}">
                <a16:creationId xmlns:a16="http://schemas.microsoft.com/office/drawing/2014/main" id="{63D49A24-7ED4-59BC-F022-F789EF66674B}"/>
              </a:ext>
            </a:extLst>
          </p:cNvPr>
          <p:cNvSpPr>
            <a:spLocks noGrp="1"/>
          </p:cNvSpPr>
          <p:nvPr>
            <p:ph sz="quarter" idx="4"/>
          </p:nvPr>
        </p:nvSpPr>
        <p:spPr/>
        <p:txBody>
          <a:bodyPr>
            <a:normAutofit lnSpcReduction="10000"/>
          </a:bodyPr>
          <a:lstStyle/>
          <a:p>
            <a:r>
              <a:rPr lang="en-US" dirty="0"/>
              <a:t>Higher-risk children/families</a:t>
            </a:r>
          </a:p>
          <a:p>
            <a:r>
              <a:rPr lang="en-US" dirty="0"/>
              <a:t>Emergency/inpatient settings</a:t>
            </a:r>
          </a:p>
          <a:p>
            <a:r>
              <a:rPr lang="en-US" dirty="0"/>
              <a:t>Suicide risk factors identified </a:t>
            </a:r>
          </a:p>
          <a:p>
            <a:r>
              <a:rPr lang="en-US" dirty="0"/>
              <a:t>Recommendation is to screen for firearm access and account for location of all firearms the child could access. </a:t>
            </a:r>
          </a:p>
          <a:p>
            <a:endParaRPr lang="en-US" dirty="0"/>
          </a:p>
        </p:txBody>
      </p:sp>
      <p:sp>
        <p:nvSpPr>
          <p:cNvPr id="21" name="Text Placeholder 20">
            <a:extLst>
              <a:ext uri="{FF2B5EF4-FFF2-40B4-BE49-F238E27FC236}">
                <a16:creationId xmlns:a16="http://schemas.microsoft.com/office/drawing/2014/main" id="{68AF5CD7-D663-3F35-4A6A-DFE61392112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1265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EFE-E78A-AC93-D183-E8E966022874}"/>
              </a:ext>
            </a:extLst>
          </p:cNvPr>
          <p:cNvSpPr>
            <a:spLocks noGrp="1"/>
          </p:cNvSpPr>
          <p:nvPr>
            <p:ph type="title"/>
          </p:nvPr>
        </p:nvSpPr>
        <p:spPr>
          <a:xfrm>
            <a:off x="764093" y="3145612"/>
            <a:ext cx="9779676" cy="2098104"/>
          </a:xfrm>
        </p:spPr>
        <p:txBody>
          <a:bodyPr>
            <a:normAutofit fontScale="90000"/>
          </a:bodyPr>
          <a:lstStyle/>
          <a:p>
            <a:r>
              <a:rPr lang="en-US" sz="4800" b="1" dirty="0"/>
              <a:t> </a:t>
            </a:r>
            <a:br>
              <a:rPr lang="en-US" sz="4800" b="1" dirty="0"/>
            </a:br>
            <a:r>
              <a:rPr lang="en-US" sz="4800" b="1" dirty="0"/>
              <a:t>ASPIRE Study </a:t>
            </a:r>
            <a:br>
              <a:rPr lang="en-US" sz="4800" b="1" dirty="0"/>
            </a:br>
            <a:r>
              <a:rPr lang="en-US" sz="4800" b="1" dirty="0"/>
              <a:t>S.A.F.E. FIREARM Program </a:t>
            </a:r>
            <a:br>
              <a:rPr lang="en-US" sz="4800" b="1" dirty="0"/>
            </a:br>
            <a:r>
              <a:rPr lang="en-US" sz="4800" b="1" dirty="0"/>
              <a:t>Universal Prevention in Pediatrics</a:t>
            </a:r>
            <a:br>
              <a:rPr lang="en-US" sz="4800" b="1" dirty="0"/>
            </a:br>
            <a:endParaRPr lang="en-US" sz="4800" b="1" dirty="0"/>
          </a:p>
        </p:txBody>
      </p:sp>
      <p:pic>
        <p:nvPicPr>
          <p:cNvPr id="4" name="Picture 3" descr="Logo&#10;&#10;Description automatically generated">
            <a:extLst>
              <a:ext uri="{FF2B5EF4-FFF2-40B4-BE49-F238E27FC236}">
                <a16:creationId xmlns:a16="http://schemas.microsoft.com/office/drawing/2014/main" id="{2B885421-704F-48EA-4391-47BA83D0B6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83043" y="245186"/>
            <a:ext cx="3005012" cy="2479428"/>
          </a:xfrm>
          <a:prstGeom prst="rect">
            <a:avLst/>
          </a:prstGeom>
        </p:spPr>
      </p:pic>
    </p:spTree>
    <p:extLst>
      <p:ext uri="{BB962C8B-B14F-4D97-AF65-F5344CB8AC3E}">
        <p14:creationId xmlns:p14="http://schemas.microsoft.com/office/powerpoint/2010/main" val="176584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F55C-A12C-45DC-E600-3705B59950F7}"/>
              </a:ext>
            </a:extLst>
          </p:cNvPr>
          <p:cNvSpPr>
            <a:spLocks noGrp="1"/>
          </p:cNvSpPr>
          <p:nvPr>
            <p:ph type="title"/>
          </p:nvPr>
        </p:nvSpPr>
        <p:spPr>
          <a:xfrm>
            <a:off x="838200" y="170053"/>
            <a:ext cx="10515600" cy="752475"/>
          </a:xfrm>
        </p:spPr>
        <p:txBody>
          <a:bodyPr>
            <a:normAutofit fontScale="90000"/>
          </a:bodyPr>
          <a:lstStyle/>
          <a:p>
            <a:pPr algn="ctr"/>
            <a:r>
              <a:rPr lang="en-US" sz="4800" b="1" dirty="0">
                <a:solidFill>
                  <a:srgbClr val="61468B"/>
                </a:solidFill>
                <a:latin typeface="+mn-lt"/>
              </a:rPr>
              <a:t>Teams that made this work possible</a:t>
            </a:r>
          </a:p>
        </p:txBody>
      </p:sp>
      <p:sp>
        <p:nvSpPr>
          <p:cNvPr id="3" name="Content Placeholder 2">
            <a:extLst>
              <a:ext uri="{FF2B5EF4-FFF2-40B4-BE49-F238E27FC236}">
                <a16:creationId xmlns:a16="http://schemas.microsoft.com/office/drawing/2014/main" id="{4EA70712-D498-AD72-F089-E98472BE0324}"/>
              </a:ext>
            </a:extLst>
          </p:cNvPr>
          <p:cNvSpPr>
            <a:spLocks noGrp="1"/>
          </p:cNvSpPr>
          <p:nvPr>
            <p:ph idx="1"/>
          </p:nvPr>
        </p:nvSpPr>
        <p:spPr>
          <a:xfrm>
            <a:off x="496413" y="2983857"/>
            <a:ext cx="11826116" cy="3749031"/>
          </a:xfrm>
        </p:spPr>
        <p:txBody>
          <a:bodyPr numCol="4">
            <a:normAutofit fontScale="62500" lnSpcReduction="20000"/>
          </a:bodyPr>
          <a:lstStyle/>
          <a:p>
            <a:pPr marL="0" indent="0">
              <a:buClr>
                <a:srgbClr val="917EAE"/>
              </a:buClr>
              <a:buSzPct val="75000"/>
              <a:buNone/>
            </a:pPr>
            <a:r>
              <a:rPr lang="en-US" sz="2100" dirty="0"/>
              <a:t>Jennifer Boggs, PhD, MSW</a:t>
            </a:r>
          </a:p>
          <a:p>
            <a:pPr marL="0" indent="0">
              <a:buClr>
                <a:srgbClr val="917EAE"/>
              </a:buClr>
              <a:buSzPct val="75000"/>
              <a:buNone/>
            </a:pPr>
            <a:r>
              <a:rPr lang="en-US" sz="2100" dirty="0"/>
              <a:t>Arne Beck, PhD</a:t>
            </a:r>
          </a:p>
          <a:p>
            <a:pPr marL="0" indent="0">
              <a:buClr>
                <a:srgbClr val="917EAE"/>
              </a:buClr>
              <a:buSzPct val="75000"/>
              <a:buNone/>
            </a:pPr>
            <a:r>
              <a:rPr lang="en-US" sz="2100" dirty="0"/>
              <a:t>Debra Ritzwoller, PhD</a:t>
            </a:r>
          </a:p>
          <a:p>
            <a:pPr marL="0" indent="0">
              <a:buClr>
                <a:srgbClr val="917EAE"/>
              </a:buClr>
              <a:buSzPct val="75000"/>
              <a:buNone/>
            </a:pPr>
            <a:r>
              <a:rPr lang="en-US" sz="2100" dirty="0"/>
              <a:t>LeeAnn Quintana, MSW</a:t>
            </a:r>
          </a:p>
          <a:p>
            <a:pPr marL="0" indent="0">
              <a:buClr>
                <a:srgbClr val="917EAE"/>
              </a:buClr>
              <a:buSzPct val="75000"/>
              <a:buNone/>
            </a:pPr>
            <a:r>
              <a:rPr lang="en-US" sz="2100" dirty="0"/>
              <a:t>Leslie Wright, MA</a:t>
            </a:r>
          </a:p>
          <a:p>
            <a:pPr marL="0" indent="0">
              <a:buClr>
                <a:srgbClr val="917EAE"/>
              </a:buClr>
              <a:buSzPct val="75000"/>
              <a:buNone/>
            </a:pPr>
            <a:r>
              <a:rPr lang="en-US" sz="2100" dirty="0"/>
              <a:t>Matthew Daley, MD</a:t>
            </a:r>
          </a:p>
          <a:p>
            <a:pPr marL="0" indent="0">
              <a:buClr>
                <a:srgbClr val="917EAE"/>
              </a:buClr>
              <a:buSzPct val="75000"/>
              <a:buNone/>
            </a:pPr>
            <a:r>
              <a:rPr lang="en-US" sz="2100" dirty="0"/>
              <a:t>Ruth Bedoy, BS</a:t>
            </a:r>
          </a:p>
          <a:p>
            <a:pPr marL="0" indent="0">
              <a:buClr>
                <a:srgbClr val="917EAE"/>
              </a:buClr>
              <a:buSzPct val="75000"/>
              <a:buNone/>
            </a:pPr>
            <a:r>
              <a:rPr lang="en-US" sz="2100" dirty="0"/>
              <a:t>Jason Lyons, MA</a:t>
            </a:r>
          </a:p>
          <a:p>
            <a:pPr marL="0" indent="0">
              <a:buClr>
                <a:srgbClr val="917EAE"/>
              </a:buClr>
              <a:buSzPct val="75000"/>
              <a:buNone/>
            </a:pPr>
            <a:r>
              <a:rPr lang="en-US" sz="2100" dirty="0"/>
              <a:t>Blythe Dollar, MPH</a:t>
            </a:r>
          </a:p>
          <a:p>
            <a:pPr marL="0" indent="0">
              <a:buClr>
                <a:srgbClr val="917EAE"/>
              </a:buClr>
              <a:buSzPct val="75000"/>
              <a:buNone/>
            </a:pPr>
            <a:r>
              <a:rPr lang="en-US" sz="2100" dirty="0"/>
              <a:t>Valerie Paolino, BA</a:t>
            </a:r>
          </a:p>
          <a:p>
            <a:pPr marL="0" indent="0">
              <a:buClr>
                <a:srgbClr val="917EAE"/>
              </a:buClr>
              <a:buSzPct val="75000"/>
              <a:buNone/>
            </a:pPr>
            <a:r>
              <a:rPr lang="en-US" sz="2100" dirty="0"/>
              <a:t>Megan Baldwin, BS</a:t>
            </a:r>
          </a:p>
          <a:p>
            <a:pPr marL="0" indent="0">
              <a:buClr>
                <a:srgbClr val="917EAE"/>
              </a:buClr>
              <a:buSzPct val="75000"/>
              <a:buNone/>
            </a:pPr>
            <a:r>
              <a:rPr lang="en-US" sz="2100" dirty="0"/>
              <a:t>Hector De Leon, MD</a:t>
            </a:r>
          </a:p>
          <a:p>
            <a:pPr marL="0" indent="0">
              <a:buClr>
                <a:srgbClr val="917EAE"/>
              </a:buClr>
              <a:buSzPct val="75000"/>
              <a:buNone/>
            </a:pPr>
            <a:r>
              <a:rPr lang="en-US" sz="2100" dirty="0"/>
              <a:t>Nicole Erwin, MD</a:t>
            </a:r>
          </a:p>
          <a:p>
            <a:pPr marL="0" indent="0">
              <a:buClr>
                <a:srgbClr val="917EAE"/>
              </a:buClr>
              <a:buSzPct val="75000"/>
              <a:buNone/>
            </a:pPr>
            <a:r>
              <a:rPr lang="en-US" sz="2100" dirty="0"/>
              <a:t>Lisa </a:t>
            </a:r>
            <a:r>
              <a:rPr lang="en-US" sz="2100" dirty="0" err="1"/>
              <a:t>Whitesides</a:t>
            </a:r>
            <a:r>
              <a:rPr lang="en-US" sz="2100" dirty="0"/>
              <a:t>, MD</a:t>
            </a:r>
          </a:p>
          <a:p>
            <a:pPr marL="0" indent="0">
              <a:buClr>
                <a:srgbClr val="917EAE"/>
              </a:buClr>
              <a:buSzPct val="75000"/>
              <a:buNone/>
            </a:pPr>
            <a:r>
              <a:rPr lang="en-US" sz="2100" dirty="0"/>
              <a:t>Joseph Craig, MD</a:t>
            </a:r>
          </a:p>
          <a:p>
            <a:pPr marL="0" indent="0">
              <a:buClr>
                <a:srgbClr val="917EAE"/>
              </a:buClr>
              <a:buSzPct val="75000"/>
              <a:buNone/>
            </a:pPr>
            <a:r>
              <a:rPr lang="en-US" sz="2100" dirty="0"/>
              <a:t>Daniel Jones, MD</a:t>
            </a:r>
          </a:p>
          <a:p>
            <a:pPr marL="0" indent="0">
              <a:buClr>
                <a:srgbClr val="917EAE"/>
              </a:buClr>
              <a:buSzPct val="75000"/>
              <a:buNone/>
            </a:pPr>
            <a:r>
              <a:rPr lang="en-US" sz="2100" dirty="0"/>
              <a:t>Jordan M. Wright, MD</a:t>
            </a:r>
          </a:p>
          <a:p>
            <a:pPr marL="0" indent="0">
              <a:buClr>
                <a:srgbClr val="917EAE"/>
              </a:buClr>
              <a:buSzPct val="75000"/>
              <a:buNone/>
            </a:pPr>
            <a:r>
              <a:rPr lang="en-US" sz="2100" dirty="0"/>
              <a:t>Robyn Nolan, MD</a:t>
            </a:r>
          </a:p>
          <a:p>
            <a:pPr marL="0" indent="0">
              <a:buClr>
                <a:srgbClr val="917EAE"/>
              </a:buClr>
              <a:buSzPct val="75000"/>
              <a:buNone/>
            </a:pPr>
            <a:r>
              <a:rPr lang="en-US" sz="2100" dirty="0"/>
              <a:t>David R. Thomas, MD</a:t>
            </a:r>
          </a:p>
          <a:p>
            <a:pPr marL="0" indent="0">
              <a:buClr>
                <a:srgbClr val="917EAE"/>
              </a:buClr>
              <a:buSzPct val="75000"/>
              <a:buNone/>
            </a:pPr>
            <a:r>
              <a:rPr lang="en-US" sz="2100" dirty="0"/>
              <a:t>Alan J. Kroll, PT</a:t>
            </a:r>
          </a:p>
          <a:p>
            <a:pPr marL="0" indent="0">
              <a:buClr>
                <a:srgbClr val="917EAE"/>
              </a:buClr>
              <a:buSzPct val="75000"/>
              <a:buNone/>
            </a:pPr>
            <a:r>
              <a:rPr lang="en-US" sz="2100" dirty="0"/>
              <a:t>Emily McGarvey, RN</a:t>
            </a:r>
          </a:p>
          <a:p>
            <a:pPr marL="0" indent="0">
              <a:buClr>
                <a:srgbClr val="917EAE"/>
              </a:buClr>
              <a:buSzPct val="75000"/>
              <a:buNone/>
            </a:pPr>
            <a:r>
              <a:rPr lang="en-US" sz="2100" dirty="0"/>
              <a:t>Brian Ahmedani, PhD, MSW</a:t>
            </a:r>
          </a:p>
          <a:p>
            <a:pPr marL="0" indent="0">
              <a:buClr>
                <a:srgbClr val="917EAE"/>
              </a:buClr>
              <a:buSzPct val="75000"/>
              <a:buNone/>
            </a:pPr>
            <a:r>
              <a:rPr lang="en-US" sz="2100" dirty="0"/>
              <a:t>Melissa Maye, PhD</a:t>
            </a:r>
          </a:p>
          <a:p>
            <a:pPr marL="0" indent="0">
              <a:buClr>
                <a:srgbClr val="917EAE"/>
              </a:buClr>
              <a:buSzPct val="75000"/>
              <a:buNone/>
            </a:pPr>
            <a:r>
              <a:rPr lang="en-US" sz="2100" dirty="0"/>
              <a:t>Celeste Zabel, MPH</a:t>
            </a:r>
          </a:p>
          <a:p>
            <a:pPr marL="0" indent="0">
              <a:buClr>
                <a:srgbClr val="917EAE"/>
              </a:buClr>
              <a:buSzPct val="75000"/>
              <a:buNone/>
            </a:pPr>
            <a:r>
              <a:rPr lang="en-US" sz="2100" dirty="0"/>
              <a:t>Marisa Elias, MD</a:t>
            </a:r>
          </a:p>
          <a:p>
            <a:pPr marL="0" indent="0">
              <a:buClr>
                <a:srgbClr val="917EAE"/>
              </a:buClr>
              <a:buSzPct val="75000"/>
              <a:buNone/>
            </a:pPr>
            <a:r>
              <a:rPr lang="en-US" sz="2100" dirty="0"/>
              <a:t>Bridget McArdle, DO</a:t>
            </a:r>
          </a:p>
          <a:p>
            <a:pPr marL="0" indent="0">
              <a:buClr>
                <a:srgbClr val="917EAE"/>
              </a:buClr>
              <a:buSzPct val="75000"/>
              <a:buNone/>
            </a:pPr>
            <a:r>
              <a:rPr lang="en-US" sz="2100" dirty="0" err="1"/>
              <a:t>Shiling</a:t>
            </a:r>
            <a:r>
              <a:rPr lang="en-US" sz="2100" dirty="0"/>
              <a:t> Zhang, MS</a:t>
            </a:r>
          </a:p>
          <a:p>
            <a:pPr marL="0" indent="0">
              <a:buClr>
                <a:srgbClr val="917EAE"/>
              </a:buClr>
              <a:buSzPct val="75000"/>
              <a:buNone/>
            </a:pPr>
            <a:r>
              <a:rPr lang="en-US" sz="2100" dirty="0"/>
              <a:t>Joslyn Westphal, MPH</a:t>
            </a:r>
          </a:p>
          <a:p>
            <a:pPr marL="0" indent="0">
              <a:buClr>
                <a:srgbClr val="917EAE"/>
              </a:buClr>
              <a:buSzPct val="75000"/>
              <a:buNone/>
            </a:pPr>
            <a:r>
              <a:rPr lang="en-US" sz="2100" dirty="0"/>
              <a:t>Christina Johnson, MPH</a:t>
            </a:r>
          </a:p>
          <a:p>
            <a:pPr marL="0" indent="0">
              <a:buClr>
                <a:srgbClr val="917EAE"/>
              </a:buClr>
              <a:buSzPct val="75000"/>
              <a:buNone/>
            </a:pPr>
            <a:r>
              <a:rPr lang="en-US" sz="2100" dirty="0"/>
              <a:t>Mallika Pandey, BA</a:t>
            </a:r>
          </a:p>
          <a:p>
            <a:pPr marL="0" indent="0">
              <a:buClr>
                <a:srgbClr val="917EAE"/>
              </a:buClr>
              <a:buSzPct val="75000"/>
              <a:buNone/>
            </a:pPr>
            <a:r>
              <a:rPr lang="en-US" sz="2100" dirty="0"/>
              <a:t>Katy Bedjeti, MSW </a:t>
            </a:r>
          </a:p>
          <a:p>
            <a:pPr marL="0" indent="0">
              <a:buClr>
                <a:srgbClr val="917EAE"/>
              </a:buClr>
              <a:buSzPct val="75000"/>
              <a:buNone/>
            </a:pPr>
            <a:r>
              <a:rPr lang="en-US" sz="2100" dirty="0"/>
              <a:t>Adina Lieberman, MPH</a:t>
            </a:r>
          </a:p>
          <a:p>
            <a:pPr marL="0" indent="0">
              <a:buClr>
                <a:srgbClr val="917EAE"/>
              </a:buClr>
              <a:buSzPct val="75000"/>
              <a:buNone/>
            </a:pPr>
            <a:r>
              <a:rPr lang="en-US" sz="2100" dirty="0"/>
              <a:t>Katelin Hoskins, PhD</a:t>
            </a:r>
          </a:p>
          <a:p>
            <a:pPr marL="0" indent="0">
              <a:buClr>
                <a:srgbClr val="917EAE"/>
              </a:buClr>
              <a:buSzPct val="75000"/>
              <a:buNone/>
            </a:pPr>
            <a:r>
              <a:rPr lang="en-US" sz="2100" dirty="0"/>
              <a:t>Courtney Wolk, PhD</a:t>
            </a:r>
          </a:p>
          <a:p>
            <a:pPr marL="0" indent="0">
              <a:buClr>
                <a:srgbClr val="917EAE"/>
              </a:buClr>
              <a:buSzPct val="75000"/>
              <a:buNone/>
            </a:pPr>
            <a:r>
              <a:rPr lang="en-US" sz="2100" dirty="0"/>
              <a:t>Shari Jager-Hyman, PhD</a:t>
            </a:r>
          </a:p>
          <a:p>
            <a:pPr marL="0" indent="0">
              <a:buClr>
                <a:srgbClr val="917EAE"/>
              </a:buClr>
              <a:buSzPct val="75000"/>
              <a:buNone/>
            </a:pPr>
            <a:r>
              <a:rPr lang="en-US" sz="2100" dirty="0"/>
              <a:t>Kristin Linn, PhD</a:t>
            </a:r>
          </a:p>
          <a:p>
            <a:pPr marL="0" indent="0">
              <a:buClr>
                <a:srgbClr val="917EAE"/>
              </a:buClr>
              <a:buSzPct val="75000"/>
              <a:buNone/>
            </a:pPr>
            <a:r>
              <a:rPr lang="en-US" sz="2100" dirty="0"/>
              <a:t>Steven Marcus, PhD</a:t>
            </a:r>
          </a:p>
          <a:p>
            <a:pPr marL="0" indent="0">
              <a:buClr>
                <a:srgbClr val="917EAE"/>
              </a:buClr>
              <a:buSzPct val="75000"/>
              <a:buNone/>
            </a:pPr>
            <a:r>
              <a:rPr lang="en-US" sz="2100" dirty="0"/>
              <a:t>Alison Buttenheim, PhD, MBA</a:t>
            </a:r>
          </a:p>
          <a:p>
            <a:pPr marL="0" indent="0">
              <a:buClr>
                <a:srgbClr val="917EAE"/>
              </a:buClr>
              <a:buSzPct val="75000"/>
              <a:buNone/>
            </a:pPr>
            <a:r>
              <a:rPr lang="en-US" sz="2100" dirty="0"/>
              <a:t>Melissa Martin, MS</a:t>
            </a:r>
          </a:p>
          <a:p>
            <a:pPr marL="0" indent="0">
              <a:buClr>
                <a:srgbClr val="917EAE"/>
              </a:buClr>
              <a:buSzPct val="75000"/>
              <a:buNone/>
            </a:pPr>
            <a:r>
              <a:rPr lang="en-US" sz="2100" dirty="0"/>
              <a:t>Dylan Small, PhD</a:t>
            </a:r>
          </a:p>
          <a:p>
            <a:pPr marL="0" indent="0">
              <a:buClr>
                <a:srgbClr val="917EAE"/>
              </a:buClr>
              <a:buSzPct val="75000"/>
              <a:buNone/>
            </a:pPr>
            <a:r>
              <a:rPr lang="en-US" sz="2100" dirty="0"/>
              <a:t>Amelia Van Pelt, PhD, MPH</a:t>
            </a:r>
          </a:p>
          <a:p>
            <a:pPr marL="0" indent="0">
              <a:buClr>
                <a:srgbClr val="917EAE"/>
              </a:buClr>
              <a:buSzPct val="75000"/>
              <a:buNone/>
            </a:pPr>
            <a:r>
              <a:rPr lang="en-US" sz="2100" dirty="0"/>
              <a:t>Courtney Gregor, MSEd</a:t>
            </a:r>
          </a:p>
          <a:p>
            <a:pPr marL="0" indent="0">
              <a:buClr>
                <a:srgbClr val="917EAE"/>
              </a:buClr>
              <a:buSzPct val="75000"/>
              <a:buNone/>
            </a:pPr>
            <a:r>
              <a:rPr lang="en-US" sz="2100" dirty="0"/>
              <a:t>John </a:t>
            </a:r>
            <a:r>
              <a:rPr lang="en-US" sz="2100" dirty="0" err="1"/>
              <a:t>Zeber</a:t>
            </a:r>
            <a:r>
              <a:rPr lang="en-US" sz="2100" dirty="0"/>
              <a:t>, PhD</a:t>
            </a:r>
          </a:p>
          <a:p>
            <a:pPr marL="0" indent="0">
              <a:buClr>
                <a:srgbClr val="917EAE"/>
              </a:buClr>
              <a:buSzPct val="75000"/>
              <a:buNone/>
            </a:pPr>
            <a:r>
              <a:rPr lang="en-US" sz="2100" dirty="0"/>
              <a:t>FACTS Consortium </a:t>
            </a:r>
          </a:p>
          <a:p>
            <a:pPr marL="0" indent="0">
              <a:buClr>
                <a:srgbClr val="917EAE"/>
              </a:buClr>
              <a:buSzPct val="75000"/>
              <a:buNone/>
            </a:pPr>
            <a:r>
              <a:rPr lang="en-US" sz="2100" dirty="0"/>
              <a:t>Molly Davis, PhD</a:t>
            </a:r>
          </a:p>
          <a:p>
            <a:pPr marL="0" indent="0">
              <a:buClr>
                <a:srgbClr val="917EAE"/>
              </a:buClr>
              <a:buSzPct val="75000"/>
              <a:buNone/>
            </a:pPr>
            <a:r>
              <a:rPr lang="en-US" sz="2100" dirty="0"/>
              <a:t>Nathaniel Williams, PhD</a:t>
            </a:r>
          </a:p>
          <a:p>
            <a:pPr marL="0" indent="0">
              <a:buClr>
                <a:srgbClr val="917EAE"/>
              </a:buClr>
              <a:buSzPct val="75000"/>
              <a:buNone/>
            </a:pPr>
            <a:r>
              <a:rPr lang="en-US" sz="2100" dirty="0"/>
              <a:t>Shari </a:t>
            </a:r>
            <a:r>
              <a:rPr lang="en-US" sz="2100" dirty="0" err="1"/>
              <a:t>Barkin</a:t>
            </a:r>
            <a:r>
              <a:rPr lang="en-US" sz="2100" dirty="0"/>
              <a:t>, MD</a:t>
            </a:r>
          </a:p>
          <a:p>
            <a:pPr marL="0" indent="0">
              <a:buClr>
                <a:srgbClr val="917EAE"/>
              </a:buClr>
              <a:buSzPct val="75000"/>
              <a:buNone/>
            </a:pPr>
            <a:r>
              <a:rPr lang="en-US" sz="2100" dirty="0"/>
              <a:t>Geoffrey Curran, PhD</a:t>
            </a:r>
          </a:p>
          <a:p>
            <a:pPr marL="0" indent="0">
              <a:buClr>
                <a:srgbClr val="917EAE"/>
              </a:buClr>
              <a:buSzPct val="75000"/>
              <a:buNone/>
            </a:pPr>
            <a:r>
              <a:rPr lang="en-US" sz="2100" dirty="0"/>
              <a:t>Amy Pettit, PhD</a:t>
            </a:r>
          </a:p>
          <a:p>
            <a:pPr marL="0" indent="0">
              <a:buClr>
                <a:srgbClr val="917EAE"/>
              </a:buClr>
              <a:buSzPct val="75000"/>
              <a:buNone/>
            </a:pPr>
            <a:r>
              <a:rPr lang="en-US" sz="2100" dirty="0"/>
              <a:t>Joel Fein, MD</a:t>
            </a:r>
          </a:p>
          <a:p>
            <a:pPr marL="0" indent="0">
              <a:buClr>
                <a:srgbClr val="917EAE"/>
              </a:buClr>
              <a:buSzPct val="75000"/>
              <a:buNone/>
            </a:pPr>
            <a:r>
              <a:rPr lang="en-US" sz="2100" dirty="0"/>
              <a:t>…and many more!</a:t>
            </a:r>
          </a:p>
          <a:p>
            <a:pPr>
              <a:buClr>
                <a:srgbClr val="917EAE"/>
              </a:buClr>
              <a:buSzPct val="75000"/>
            </a:pPr>
            <a:endParaRPr lang="en-US" sz="1600" dirty="0"/>
          </a:p>
        </p:txBody>
      </p:sp>
      <p:pic>
        <p:nvPicPr>
          <p:cNvPr id="13" name="Picture 12" descr="A group of women sitting at a table&#10;&#10;Description automatically generated">
            <a:extLst>
              <a:ext uri="{FF2B5EF4-FFF2-40B4-BE49-F238E27FC236}">
                <a16:creationId xmlns:a16="http://schemas.microsoft.com/office/drawing/2014/main" id="{D4586F49-4986-3818-69D2-DF63D9E2F6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9471" y="1056429"/>
            <a:ext cx="2331493" cy="1748620"/>
          </a:xfrm>
          <a:prstGeom prst="rect">
            <a:avLst/>
          </a:prstGeom>
        </p:spPr>
      </p:pic>
      <p:pic>
        <p:nvPicPr>
          <p:cNvPr id="15" name="Picture 14" descr="A group of people sitting around a table with sticky notes&#10;&#10;Description automatically generated">
            <a:extLst>
              <a:ext uri="{FF2B5EF4-FFF2-40B4-BE49-F238E27FC236}">
                <a16:creationId xmlns:a16="http://schemas.microsoft.com/office/drawing/2014/main" id="{F7E0455B-A3F7-84BD-5DEF-9A524A89F2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8025" y="1064524"/>
            <a:ext cx="2331492" cy="1748620"/>
          </a:xfrm>
          <a:prstGeom prst="rect">
            <a:avLst/>
          </a:prstGeom>
        </p:spPr>
      </p:pic>
      <p:pic>
        <p:nvPicPr>
          <p:cNvPr id="20" name="Picture 19">
            <a:extLst>
              <a:ext uri="{FF2B5EF4-FFF2-40B4-BE49-F238E27FC236}">
                <a16:creationId xmlns:a16="http://schemas.microsoft.com/office/drawing/2014/main" id="{ED2970E8-6305-FD14-A5AF-A2CB9F82EED6}"/>
              </a:ext>
            </a:extLst>
          </p:cNvPr>
          <p:cNvPicPr>
            <a:picLocks noChangeAspect="1"/>
          </p:cNvPicPr>
          <p:nvPr/>
        </p:nvPicPr>
        <p:blipFill rotWithShape="1">
          <a:blip r:embed="rId5" r:link="rId6" cstate="email">
            <a:extLst>
              <a:ext uri="{28A0092B-C50C-407E-A947-70E740481C1C}">
                <a14:useLocalDpi xmlns:a14="http://schemas.microsoft.com/office/drawing/2010/main"/>
              </a:ext>
            </a:extLst>
          </a:blip>
          <a:srcRect/>
          <a:stretch>
            <a:fillRect/>
          </a:stretch>
        </p:blipFill>
        <p:spPr bwMode="auto">
          <a:xfrm>
            <a:off x="217550" y="1056429"/>
            <a:ext cx="3000521" cy="1756716"/>
          </a:xfrm>
          <a:prstGeom prst="rect">
            <a:avLst/>
          </a:prstGeom>
          <a:noFill/>
          <a:ln>
            <a:noFill/>
          </a:ln>
        </p:spPr>
      </p:pic>
      <p:pic>
        <p:nvPicPr>
          <p:cNvPr id="5" name="Picture 4" descr="A group of people posing for a photo&#10;&#10;Description automatically generated">
            <a:extLst>
              <a:ext uri="{FF2B5EF4-FFF2-40B4-BE49-F238E27FC236}">
                <a16:creationId xmlns:a16="http://schemas.microsoft.com/office/drawing/2014/main" id="{E95CD31B-3D7D-4123-5C7B-B18F25AAD1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70917" y="1091163"/>
            <a:ext cx="2411586" cy="1721981"/>
          </a:xfrm>
          <a:prstGeom prst="rect">
            <a:avLst/>
          </a:prstGeom>
        </p:spPr>
      </p:pic>
    </p:spTree>
    <p:extLst>
      <p:ext uri="{BB962C8B-B14F-4D97-AF65-F5344CB8AC3E}">
        <p14:creationId xmlns:p14="http://schemas.microsoft.com/office/powerpoint/2010/main" val="2984569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CAE6D0-06C6-C451-542F-F44C79E98162}"/>
              </a:ext>
            </a:extLst>
          </p:cNvPr>
          <p:cNvSpPr/>
          <p:nvPr/>
        </p:nvSpPr>
        <p:spPr>
          <a:xfrm>
            <a:off x="5632450" y="6023340"/>
            <a:ext cx="5914443" cy="146304"/>
          </a:xfrm>
          <a:prstGeom prst="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09C0E7-D8F4-EC99-5D44-00155E6F41F1}"/>
              </a:ext>
            </a:extLst>
          </p:cNvPr>
          <p:cNvSpPr/>
          <p:nvPr/>
        </p:nvSpPr>
        <p:spPr>
          <a:xfrm>
            <a:off x="4738978" y="6023340"/>
            <a:ext cx="821743" cy="146304"/>
          </a:xfrm>
          <a:prstGeom prst="rect">
            <a:avLst/>
          </a:prstGeom>
          <a:solidFill>
            <a:srgbClr val="917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CAB150-B019-5BA3-B1FB-CAACC978F2CC}"/>
              </a:ext>
            </a:extLst>
          </p:cNvPr>
          <p:cNvSpPr/>
          <p:nvPr/>
        </p:nvSpPr>
        <p:spPr>
          <a:xfrm>
            <a:off x="2654146" y="6023340"/>
            <a:ext cx="2013103" cy="146304"/>
          </a:xfrm>
          <a:prstGeom prst="rect">
            <a:avLst/>
          </a:prstGeom>
          <a:solidFill>
            <a:srgbClr val="614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D2C5CE-E2F8-4F2B-0C7E-53896A45DA2F}"/>
              </a:ext>
            </a:extLst>
          </p:cNvPr>
          <p:cNvSpPr/>
          <p:nvPr/>
        </p:nvSpPr>
        <p:spPr>
          <a:xfrm>
            <a:off x="569314" y="6027359"/>
            <a:ext cx="2013103" cy="142285"/>
          </a:xfrm>
          <a:prstGeom prst="rect">
            <a:avLst/>
          </a:prstGeom>
          <a:solidFill>
            <a:srgbClr val="CFC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529EADE-6790-971F-9F38-54D05261ECDE}"/>
              </a:ext>
            </a:extLst>
          </p:cNvPr>
          <p:cNvSpPr/>
          <p:nvPr/>
        </p:nvSpPr>
        <p:spPr>
          <a:xfrm>
            <a:off x="5985850" y="1586722"/>
            <a:ext cx="4508938" cy="752475"/>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A08AC4"/>
                </a:solidFill>
              </a:rPr>
              <a:t>S.A.F.E Firearm</a:t>
            </a:r>
            <a:endParaRPr lang="en-US" sz="2800" b="1" dirty="0">
              <a:solidFill>
                <a:srgbClr val="A08AC4"/>
              </a:solidFill>
            </a:endParaRPr>
          </a:p>
        </p:txBody>
      </p:sp>
      <p:sp>
        <p:nvSpPr>
          <p:cNvPr id="18" name="TextBox 17">
            <a:extLst>
              <a:ext uri="{FF2B5EF4-FFF2-40B4-BE49-F238E27FC236}">
                <a16:creationId xmlns:a16="http://schemas.microsoft.com/office/drawing/2014/main" id="{115AC445-AFA1-B040-C991-96FE8F5B48AB}"/>
              </a:ext>
            </a:extLst>
          </p:cNvPr>
          <p:cNvSpPr txBox="1"/>
          <p:nvPr/>
        </p:nvSpPr>
        <p:spPr>
          <a:xfrm>
            <a:off x="4435032" y="6281409"/>
            <a:ext cx="4790247" cy="461665"/>
          </a:xfrm>
          <a:prstGeom prst="rect">
            <a:avLst/>
          </a:prstGeom>
          <a:noFill/>
        </p:spPr>
        <p:txBody>
          <a:bodyPr wrap="square" rtlCol="0">
            <a:spAutoFit/>
          </a:bodyPr>
          <a:lstStyle/>
          <a:p>
            <a:pPr algn="ctr"/>
            <a:r>
              <a:rPr lang="en-US" sz="1200" b="1" dirty="0">
                <a:solidFill>
                  <a:srgbClr val="000000"/>
                </a:solidFill>
              </a:rPr>
              <a:t>Source.</a:t>
            </a:r>
            <a:r>
              <a:rPr lang="en-US" sz="1200" dirty="0">
                <a:solidFill>
                  <a:srgbClr val="000000"/>
                </a:solidFill>
              </a:rPr>
              <a:t> Barkin et al (2008). </a:t>
            </a:r>
            <a:r>
              <a:rPr lang="en-US" sz="1200" i="1" dirty="0">
                <a:solidFill>
                  <a:srgbClr val="000000"/>
                </a:solidFill>
              </a:rPr>
              <a:t>Pediatrics</a:t>
            </a:r>
            <a:r>
              <a:rPr lang="en-US" sz="1200" dirty="0">
                <a:solidFill>
                  <a:srgbClr val="000000"/>
                </a:solidFill>
              </a:rPr>
              <a:t>; Davis et al (2021) </a:t>
            </a:r>
            <a:r>
              <a:rPr lang="en-US" sz="1200" i="1" dirty="0" err="1">
                <a:solidFill>
                  <a:srgbClr val="000000"/>
                </a:solidFill>
              </a:rPr>
              <a:t>Acad</a:t>
            </a:r>
            <a:r>
              <a:rPr lang="en-US" sz="1200" i="1" dirty="0">
                <a:solidFill>
                  <a:srgbClr val="000000"/>
                </a:solidFill>
              </a:rPr>
              <a:t> Peds. </a:t>
            </a:r>
            <a:r>
              <a:rPr lang="en-US" sz="1200" dirty="0">
                <a:solidFill>
                  <a:srgbClr val="000000"/>
                </a:solidFill>
              </a:rPr>
              <a:t>Hoskins et al (2021). </a:t>
            </a:r>
            <a:r>
              <a:rPr lang="en-US" sz="1200" i="1" dirty="0">
                <a:solidFill>
                  <a:srgbClr val="000000"/>
                </a:solidFill>
              </a:rPr>
              <a:t>JARC.</a:t>
            </a:r>
            <a:r>
              <a:rPr lang="en-US" sz="1200" dirty="0">
                <a:solidFill>
                  <a:srgbClr val="000000"/>
                </a:solidFill>
              </a:rPr>
              <a:t> </a:t>
            </a:r>
            <a:endParaRPr lang="en-US" sz="1200" i="1" dirty="0">
              <a:solidFill>
                <a:srgbClr val="000000"/>
              </a:solidFill>
            </a:endParaRPr>
          </a:p>
        </p:txBody>
      </p:sp>
      <p:sp>
        <p:nvSpPr>
          <p:cNvPr id="24" name="Content Placeholder 2">
            <a:extLst>
              <a:ext uri="{FF2B5EF4-FFF2-40B4-BE49-F238E27FC236}">
                <a16:creationId xmlns:a16="http://schemas.microsoft.com/office/drawing/2014/main" id="{46FA4C87-2084-E430-2EF1-B69705CB7DE6}"/>
              </a:ext>
            </a:extLst>
          </p:cNvPr>
          <p:cNvSpPr>
            <a:spLocks noGrp="1"/>
          </p:cNvSpPr>
          <p:nvPr>
            <p:ph idx="1"/>
          </p:nvPr>
        </p:nvSpPr>
        <p:spPr>
          <a:xfrm>
            <a:off x="701831" y="2180692"/>
            <a:ext cx="4413702" cy="2747963"/>
          </a:xfrm>
        </p:spPr>
        <p:txBody>
          <a:bodyPr>
            <a:noAutofit/>
          </a:bodyPr>
          <a:lstStyle/>
          <a:p>
            <a:pPr>
              <a:buClr>
                <a:srgbClr val="917EAE"/>
              </a:buClr>
              <a:buSzPct val="75000"/>
            </a:pPr>
            <a:r>
              <a:rPr lang="en-US" sz="2000" dirty="0"/>
              <a:t>Bundle of violence prevention strategies</a:t>
            </a:r>
          </a:p>
          <a:p>
            <a:pPr lvl="1">
              <a:buClr>
                <a:srgbClr val="917EAE"/>
              </a:buClr>
              <a:buSzPct val="75000"/>
            </a:pPr>
            <a:r>
              <a:rPr lang="en-US" sz="2000" dirty="0"/>
              <a:t>Screening</a:t>
            </a:r>
          </a:p>
          <a:p>
            <a:pPr lvl="1">
              <a:buClr>
                <a:srgbClr val="917EAE"/>
              </a:buClr>
              <a:buSzPct val="75000"/>
            </a:pPr>
            <a:r>
              <a:rPr lang="en-US" sz="2000" dirty="0"/>
              <a:t>Conversation</a:t>
            </a:r>
          </a:p>
          <a:p>
            <a:pPr lvl="1">
              <a:buClr>
                <a:srgbClr val="917EAE"/>
              </a:buClr>
              <a:buSzPct val="75000"/>
            </a:pPr>
            <a:r>
              <a:rPr lang="en-US" sz="2000" dirty="0"/>
              <a:t>Locks</a:t>
            </a:r>
          </a:p>
          <a:p>
            <a:pPr>
              <a:buClr>
                <a:srgbClr val="917EAE"/>
              </a:buClr>
              <a:buSzPct val="75000"/>
            </a:pPr>
            <a:r>
              <a:rPr lang="en-US" sz="2000" dirty="0"/>
              <a:t>Unintentional injury (ages 2-11)</a:t>
            </a:r>
          </a:p>
          <a:p>
            <a:pPr>
              <a:buClr>
                <a:srgbClr val="917EAE"/>
              </a:buClr>
              <a:buSzPct val="75000"/>
            </a:pPr>
            <a:r>
              <a:rPr lang="en-US" sz="2000" dirty="0"/>
              <a:t>RCT (2002-2006) found firearm component </a:t>
            </a:r>
            <a:r>
              <a:rPr lang="en-US" sz="2000" b="1" dirty="0">
                <a:solidFill>
                  <a:srgbClr val="DF6426"/>
                </a:solidFill>
              </a:rPr>
              <a:t>doubled odds of secure firearm storage</a:t>
            </a:r>
          </a:p>
          <a:p>
            <a:pPr marL="0" indent="0">
              <a:buClr>
                <a:srgbClr val="917EAE"/>
              </a:buClr>
              <a:buSzPct val="75000"/>
              <a:buNone/>
            </a:pPr>
            <a:endParaRPr lang="en-US" sz="2000" dirty="0"/>
          </a:p>
        </p:txBody>
      </p:sp>
      <p:pic>
        <p:nvPicPr>
          <p:cNvPr id="3" name="Picture 2" descr="Logo&#10;&#10;Description automatically generated">
            <a:extLst>
              <a:ext uri="{FF2B5EF4-FFF2-40B4-BE49-F238E27FC236}">
                <a16:creationId xmlns:a16="http://schemas.microsoft.com/office/drawing/2014/main" id="{0937A662-0925-DD07-5570-46ED2062F3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4300" y="3846331"/>
            <a:ext cx="1453143" cy="1198984"/>
          </a:xfrm>
          <a:prstGeom prst="rect">
            <a:avLst/>
          </a:prstGeom>
        </p:spPr>
      </p:pic>
      <p:sp>
        <p:nvSpPr>
          <p:cNvPr id="4" name="Rectangle: Rounded Corners 16">
            <a:extLst>
              <a:ext uri="{FF2B5EF4-FFF2-40B4-BE49-F238E27FC236}">
                <a16:creationId xmlns:a16="http://schemas.microsoft.com/office/drawing/2014/main" id="{56F66E56-7D7E-C0A9-5A33-5CD629AF2C18}"/>
              </a:ext>
            </a:extLst>
          </p:cNvPr>
          <p:cNvSpPr/>
          <p:nvPr/>
        </p:nvSpPr>
        <p:spPr>
          <a:xfrm>
            <a:off x="625173" y="1586722"/>
            <a:ext cx="4508938" cy="752475"/>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DF6426"/>
                </a:solidFill>
              </a:rPr>
              <a:t>Safety Check</a:t>
            </a:r>
            <a:endParaRPr lang="en-US" sz="2800" b="1" i="1" dirty="0">
              <a:solidFill>
                <a:srgbClr val="EDAC1A"/>
              </a:solidFill>
            </a:endParaRPr>
          </a:p>
        </p:txBody>
      </p:sp>
      <p:sp>
        <p:nvSpPr>
          <p:cNvPr id="12" name="Content Placeholder 2">
            <a:extLst>
              <a:ext uri="{FF2B5EF4-FFF2-40B4-BE49-F238E27FC236}">
                <a16:creationId xmlns:a16="http://schemas.microsoft.com/office/drawing/2014/main" id="{C6FF8CDE-B7A4-C8A2-3536-7670076447B3}"/>
              </a:ext>
            </a:extLst>
          </p:cNvPr>
          <p:cNvSpPr txBox="1">
            <a:spLocks/>
          </p:cNvSpPr>
          <p:nvPr/>
        </p:nvSpPr>
        <p:spPr>
          <a:xfrm>
            <a:off x="6529409" y="2297352"/>
            <a:ext cx="5546834"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17EAE"/>
              </a:buClr>
              <a:buSzPct val="75000"/>
            </a:pPr>
            <a:r>
              <a:rPr lang="en-US" sz="2000" dirty="0"/>
              <a:t>Firearm focus only</a:t>
            </a:r>
          </a:p>
          <a:p>
            <a:pPr lvl="1">
              <a:buClr>
                <a:srgbClr val="917EAE"/>
              </a:buClr>
              <a:buSzPct val="75000"/>
            </a:pPr>
            <a:r>
              <a:rPr lang="en-US" sz="2000" dirty="0"/>
              <a:t>Conversation</a:t>
            </a:r>
          </a:p>
          <a:p>
            <a:pPr lvl="1">
              <a:buClr>
                <a:srgbClr val="917EAE"/>
              </a:buClr>
              <a:buSzPct val="75000"/>
            </a:pPr>
            <a:r>
              <a:rPr lang="en-US" sz="2000" dirty="0"/>
              <a:t>Locks</a:t>
            </a:r>
          </a:p>
          <a:p>
            <a:pPr>
              <a:buClr>
                <a:srgbClr val="917EAE"/>
              </a:buClr>
              <a:buSzPct val="75000"/>
            </a:pPr>
            <a:r>
              <a:rPr lang="en-US" sz="2000" dirty="0"/>
              <a:t>Universal suicide prevention (ages 5-17) </a:t>
            </a:r>
          </a:p>
          <a:p>
            <a:pPr>
              <a:buClr>
                <a:srgbClr val="917EAE"/>
              </a:buClr>
              <a:buSzPct val="75000"/>
            </a:pPr>
            <a:r>
              <a:rPr lang="en-US" sz="2000" dirty="0"/>
              <a:t>Brief (&lt;1 minute) </a:t>
            </a:r>
            <a:endParaRPr lang="en-US" sz="2000" b="1" dirty="0">
              <a:solidFill>
                <a:srgbClr val="DF6426"/>
              </a:solidFill>
            </a:endParaRPr>
          </a:p>
          <a:p>
            <a:pPr>
              <a:buClr>
                <a:srgbClr val="917EAE"/>
              </a:buClr>
              <a:buSzPct val="75000"/>
            </a:pPr>
            <a:endParaRPr lang="en-US" sz="2000" dirty="0"/>
          </a:p>
          <a:p>
            <a:pPr>
              <a:buClr>
                <a:srgbClr val="917EAE"/>
              </a:buClr>
              <a:buSzPct val="75000"/>
            </a:pPr>
            <a:endParaRPr lang="en-US" sz="2000" dirty="0"/>
          </a:p>
        </p:txBody>
      </p:sp>
      <p:cxnSp>
        <p:nvCxnSpPr>
          <p:cNvPr id="14" name="Straight Arrow Connector 13">
            <a:extLst>
              <a:ext uri="{FF2B5EF4-FFF2-40B4-BE49-F238E27FC236}">
                <a16:creationId xmlns:a16="http://schemas.microsoft.com/office/drawing/2014/main" id="{9A918A9C-D6E2-0068-7315-F84CB08D10B2}"/>
              </a:ext>
            </a:extLst>
          </p:cNvPr>
          <p:cNvCxnSpPr/>
          <p:nvPr/>
        </p:nvCxnSpPr>
        <p:spPr>
          <a:xfrm>
            <a:off x="4990801" y="2633735"/>
            <a:ext cx="77448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3F6DEFA5-A847-C26D-776B-56827EC7854A}"/>
              </a:ext>
            </a:extLst>
          </p:cNvPr>
          <p:cNvCxnSpPr/>
          <p:nvPr/>
        </p:nvCxnSpPr>
        <p:spPr>
          <a:xfrm>
            <a:off x="4990801" y="2857255"/>
            <a:ext cx="774481" cy="0"/>
          </a:xfrm>
          <a:prstGeom prst="straightConnector1">
            <a:avLst/>
          </a:prstGeom>
          <a:ln w="57150">
            <a:solidFill>
              <a:srgbClr val="9A82C0"/>
            </a:solidFill>
            <a:tailEnd type="triangle"/>
          </a:ln>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a16="http://schemas.microsoft.com/office/drawing/2014/main" id="{F4F818AE-CC2D-2DD6-970A-B46485940BFE}"/>
              </a:ext>
            </a:extLst>
          </p:cNvPr>
          <p:cNvSpPr/>
          <p:nvPr/>
        </p:nvSpPr>
        <p:spPr>
          <a:xfrm>
            <a:off x="4777743" y="3058360"/>
            <a:ext cx="1521968" cy="752468"/>
          </a:xfrm>
          <a:prstGeom prst="rect">
            <a:avLst/>
          </a:prstGeom>
          <a:solidFill>
            <a:srgbClr val="DCD4E9"/>
          </a:solidFill>
          <a:ln w="28575">
            <a:solidFill>
              <a:srgbClr val="DCD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1468B"/>
                </a:solidFill>
              </a:rPr>
              <a:t>Adaptation</a:t>
            </a:r>
          </a:p>
        </p:txBody>
      </p:sp>
      <p:sp>
        <p:nvSpPr>
          <p:cNvPr id="20" name="Title 1">
            <a:extLst>
              <a:ext uri="{FF2B5EF4-FFF2-40B4-BE49-F238E27FC236}">
                <a16:creationId xmlns:a16="http://schemas.microsoft.com/office/drawing/2014/main" id="{4DD4A4A1-A58B-731D-3CBC-EF036990DD63}"/>
              </a:ext>
            </a:extLst>
          </p:cNvPr>
          <p:cNvSpPr>
            <a:spLocks noGrp="1"/>
          </p:cNvSpPr>
          <p:nvPr>
            <p:ph type="title"/>
          </p:nvPr>
        </p:nvSpPr>
        <p:spPr>
          <a:xfrm>
            <a:off x="333375" y="365125"/>
            <a:ext cx="11020425" cy="1325563"/>
          </a:xfrm>
        </p:spPr>
        <p:txBody>
          <a:bodyPr>
            <a:normAutofit/>
          </a:bodyPr>
          <a:lstStyle/>
          <a:p>
            <a:r>
              <a:rPr lang="en-US" dirty="0"/>
              <a:t>S.A.F.E. Firearm Program </a:t>
            </a:r>
          </a:p>
        </p:txBody>
      </p:sp>
    </p:spTree>
    <p:extLst>
      <p:ext uri="{BB962C8B-B14F-4D97-AF65-F5344CB8AC3E}">
        <p14:creationId xmlns:p14="http://schemas.microsoft.com/office/powerpoint/2010/main" val="42776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C0D1-3668-90A7-7B76-BCE7BDB5B3F9}"/>
              </a:ext>
            </a:extLst>
          </p:cNvPr>
          <p:cNvSpPr>
            <a:spLocks noGrp="1"/>
          </p:cNvSpPr>
          <p:nvPr>
            <p:ph type="title"/>
          </p:nvPr>
        </p:nvSpPr>
        <p:spPr/>
        <p:txBody>
          <a:bodyPr/>
          <a:lstStyle/>
          <a:p>
            <a:r>
              <a:rPr lang="en-US" dirty="0"/>
              <a:t>S.A.F.E. Firearm Program</a:t>
            </a:r>
          </a:p>
        </p:txBody>
      </p:sp>
      <p:sp>
        <p:nvSpPr>
          <p:cNvPr id="3" name="Text Placeholder 2">
            <a:extLst>
              <a:ext uri="{FF2B5EF4-FFF2-40B4-BE49-F238E27FC236}">
                <a16:creationId xmlns:a16="http://schemas.microsoft.com/office/drawing/2014/main" id="{49BBECBE-91DB-746D-06AD-2EDAC09FE031}"/>
              </a:ext>
            </a:extLst>
          </p:cNvPr>
          <p:cNvSpPr>
            <a:spLocks noGrp="1"/>
          </p:cNvSpPr>
          <p:nvPr>
            <p:ph type="body" sz="quarter" idx="14"/>
          </p:nvPr>
        </p:nvSpPr>
        <p:spPr/>
        <p:txBody>
          <a:bodyPr>
            <a:normAutofit fontScale="77500" lnSpcReduction="20000"/>
          </a:bodyPr>
          <a:lstStyle/>
          <a:p>
            <a:endParaRPr lang="en-US"/>
          </a:p>
        </p:txBody>
      </p:sp>
      <p:sp>
        <p:nvSpPr>
          <p:cNvPr id="4" name="Content Placeholder 2">
            <a:extLst>
              <a:ext uri="{FF2B5EF4-FFF2-40B4-BE49-F238E27FC236}">
                <a16:creationId xmlns:a16="http://schemas.microsoft.com/office/drawing/2014/main" id="{35EB24DC-5AAF-2E88-D932-A4A75B0715E5}"/>
              </a:ext>
            </a:extLst>
          </p:cNvPr>
          <p:cNvSpPr txBox="1">
            <a:spLocks/>
          </p:cNvSpPr>
          <p:nvPr/>
        </p:nvSpPr>
        <p:spPr>
          <a:xfrm>
            <a:off x="404909" y="2037919"/>
            <a:ext cx="9099979" cy="343205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2600" i="1" dirty="0">
                <a:solidFill>
                  <a:schemeClr val="tx1"/>
                </a:solidFill>
                <a:latin typeface="+mj-lt"/>
              </a:rPr>
              <a:t>S.A.F.E. Firearm </a:t>
            </a:r>
            <a:r>
              <a:rPr lang="en-US" sz="2600" dirty="0">
                <a:solidFill>
                  <a:schemeClr val="tx1"/>
                </a:solidFill>
                <a:latin typeface="+mj-lt"/>
              </a:rPr>
              <a:t>is an evidence-based secure firearm storage program that is delivered by pediatric clinicians to </a:t>
            </a:r>
            <a:r>
              <a:rPr lang="en-US" sz="2600" u="sng" dirty="0">
                <a:solidFill>
                  <a:schemeClr val="tx1"/>
                </a:solidFill>
                <a:latin typeface="+mj-lt"/>
              </a:rPr>
              <a:t>all parents </a:t>
            </a:r>
            <a:r>
              <a:rPr lang="en-US" sz="2600" dirty="0">
                <a:solidFill>
                  <a:schemeClr val="tx1"/>
                </a:solidFill>
                <a:latin typeface="+mj-lt"/>
              </a:rPr>
              <a:t>of youth </a:t>
            </a:r>
            <a:r>
              <a:rPr lang="en-US" sz="2600" u="sng" dirty="0">
                <a:solidFill>
                  <a:schemeClr val="tx1"/>
                </a:solidFill>
                <a:latin typeface="+mj-lt"/>
              </a:rPr>
              <a:t>ages 5-17 </a:t>
            </a:r>
            <a:r>
              <a:rPr lang="en-US" sz="2600" dirty="0">
                <a:solidFill>
                  <a:schemeClr val="tx1"/>
                </a:solidFill>
                <a:latin typeface="+mj-lt"/>
              </a:rPr>
              <a:t>during the well-visit, </a:t>
            </a:r>
            <a:r>
              <a:rPr lang="en-US" sz="2600" u="sng" dirty="0">
                <a:solidFill>
                  <a:schemeClr val="tx1"/>
                </a:solidFill>
                <a:latin typeface="+mj-lt"/>
              </a:rPr>
              <a:t>regardless of firearm ownership or endorsement of a screening question.</a:t>
            </a:r>
          </a:p>
        </p:txBody>
      </p:sp>
      <p:pic>
        <p:nvPicPr>
          <p:cNvPr id="5" name="Picture 4" descr="Logo&#10;&#10;Description automatically generated">
            <a:extLst>
              <a:ext uri="{FF2B5EF4-FFF2-40B4-BE49-F238E27FC236}">
                <a16:creationId xmlns:a16="http://schemas.microsoft.com/office/drawing/2014/main" id="{C874FC57-4D14-F93D-134D-13ED2BF511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064" y="1938737"/>
            <a:ext cx="2347627" cy="1937022"/>
          </a:xfrm>
          <a:prstGeom prst="rect">
            <a:avLst/>
          </a:prstGeom>
        </p:spPr>
      </p:pic>
      <p:sp>
        <p:nvSpPr>
          <p:cNvPr id="6" name="Content Placeholder 2">
            <a:extLst>
              <a:ext uri="{FF2B5EF4-FFF2-40B4-BE49-F238E27FC236}">
                <a16:creationId xmlns:a16="http://schemas.microsoft.com/office/drawing/2014/main" id="{BF55CA1D-72AB-ACD7-0D8C-C84E9D1A729A}"/>
              </a:ext>
            </a:extLst>
          </p:cNvPr>
          <p:cNvSpPr txBox="1">
            <a:spLocks/>
          </p:cNvSpPr>
          <p:nvPr/>
        </p:nvSpPr>
        <p:spPr>
          <a:xfrm>
            <a:off x="372954" y="3555036"/>
            <a:ext cx="11119756" cy="278006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74320" lvl="1" indent="0">
              <a:buNone/>
            </a:pPr>
            <a:endParaRPr lang="en-US" sz="2600" dirty="0">
              <a:solidFill>
                <a:schemeClr val="tx1"/>
              </a:solidFill>
              <a:latin typeface="Rockwell" panose="02060603020205020403" pitchFamily="18" charset="0"/>
            </a:endParaRPr>
          </a:p>
          <a:p>
            <a:pPr marL="274320" lvl="1" indent="0">
              <a:buFont typeface="Corbel" pitchFamily="34" charset="0"/>
              <a:buNone/>
            </a:pPr>
            <a:endParaRPr lang="en-US" sz="2600" dirty="0">
              <a:solidFill>
                <a:schemeClr val="tx1"/>
              </a:solidFill>
              <a:latin typeface="Rockwell" panose="02060603020205020403" pitchFamily="18" charset="0"/>
            </a:endParaRPr>
          </a:p>
        </p:txBody>
      </p:sp>
      <p:graphicFrame>
        <p:nvGraphicFramePr>
          <p:cNvPr id="7" name="Diagram 6">
            <a:extLst>
              <a:ext uri="{FF2B5EF4-FFF2-40B4-BE49-F238E27FC236}">
                <a16:creationId xmlns:a16="http://schemas.microsoft.com/office/drawing/2014/main" id="{6DB58CF1-C8C9-0F27-55A7-9C11611129BD}"/>
              </a:ext>
            </a:extLst>
          </p:cNvPr>
          <p:cNvGraphicFramePr/>
          <p:nvPr/>
        </p:nvGraphicFramePr>
        <p:xfrm>
          <a:off x="1772850" y="205107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053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E9480F-3C4A-F7CB-24B1-38DF86AD38BD}"/>
              </a:ext>
            </a:extLst>
          </p:cNvPr>
          <p:cNvSpPr>
            <a:spLocks noGrp="1"/>
          </p:cNvSpPr>
          <p:nvPr>
            <p:ph type="body" sz="quarter" idx="14"/>
          </p:nvPr>
        </p:nvSpPr>
        <p:spPr/>
        <p:txBody>
          <a:bodyPr>
            <a:normAutofit fontScale="77500" lnSpcReduction="20000"/>
          </a:bodyPr>
          <a:lstStyle/>
          <a:p>
            <a:endParaRPr lang="en-US"/>
          </a:p>
        </p:txBody>
      </p:sp>
      <p:grpSp>
        <p:nvGrpSpPr>
          <p:cNvPr id="3" name="Group 2">
            <a:extLst>
              <a:ext uri="{FF2B5EF4-FFF2-40B4-BE49-F238E27FC236}">
                <a16:creationId xmlns:a16="http://schemas.microsoft.com/office/drawing/2014/main" id="{FFB44EE1-305C-64FC-8289-F4C1F220E278}"/>
              </a:ext>
            </a:extLst>
          </p:cNvPr>
          <p:cNvGrpSpPr/>
          <p:nvPr/>
        </p:nvGrpSpPr>
        <p:grpSpPr>
          <a:xfrm>
            <a:off x="328256" y="404828"/>
            <a:ext cx="11611102" cy="6126468"/>
            <a:chOff x="290448" y="493319"/>
            <a:chExt cx="11611102" cy="6126468"/>
          </a:xfrm>
        </p:grpSpPr>
        <p:cxnSp>
          <p:nvCxnSpPr>
            <p:cNvPr id="4" name="Straight Arrow Connector 3">
              <a:extLst>
                <a:ext uri="{FF2B5EF4-FFF2-40B4-BE49-F238E27FC236}">
                  <a16:creationId xmlns:a16="http://schemas.microsoft.com/office/drawing/2014/main" id="{10EA98C7-8809-97BF-BDEB-B9BEFACAE800}"/>
                </a:ext>
              </a:extLst>
            </p:cNvPr>
            <p:cNvCxnSpPr/>
            <p:nvPr/>
          </p:nvCxnSpPr>
          <p:spPr>
            <a:xfrm>
              <a:off x="1380502" y="3454234"/>
              <a:ext cx="9060873" cy="0"/>
            </a:xfrm>
            <a:prstGeom prst="straightConnector1">
              <a:avLst/>
            </a:prstGeom>
            <a:ln w="123825">
              <a:gradFill>
                <a:gsLst>
                  <a:gs pos="48000">
                    <a:schemeClr val="accent4">
                      <a:alpha val="56000"/>
                    </a:schemeClr>
                  </a:gs>
                  <a:gs pos="0">
                    <a:schemeClr val="accent1">
                      <a:lumMod val="5000"/>
                      <a:lumOff val="95000"/>
                    </a:schemeClr>
                  </a:gs>
                  <a:gs pos="25000">
                    <a:srgbClr val="FFFF00"/>
                  </a:gs>
                  <a:gs pos="100000">
                    <a:srgbClr val="FF0000"/>
                  </a:gs>
                </a:gsLst>
                <a:lin ang="60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2611D4-EE8E-145E-CF91-E356088A5BAE}"/>
                </a:ext>
              </a:extLst>
            </p:cNvPr>
            <p:cNvSpPr txBox="1"/>
            <p:nvPr/>
          </p:nvSpPr>
          <p:spPr>
            <a:xfrm>
              <a:off x="988616" y="2563584"/>
              <a:ext cx="2185060" cy="523220"/>
            </a:xfrm>
            <a:prstGeom prst="rect">
              <a:avLst/>
            </a:prstGeom>
            <a:noFill/>
          </p:spPr>
          <p:txBody>
            <a:bodyPr wrap="square" rtlCol="0">
              <a:spAutoFit/>
            </a:bodyPr>
            <a:lstStyle/>
            <a:p>
              <a:r>
                <a:rPr lang="en-US" sz="2800" dirty="0"/>
                <a:t>Least Safe</a:t>
              </a:r>
            </a:p>
          </p:txBody>
        </p:sp>
        <p:sp>
          <p:nvSpPr>
            <p:cNvPr id="6" name="TextBox 5">
              <a:extLst>
                <a:ext uri="{FF2B5EF4-FFF2-40B4-BE49-F238E27FC236}">
                  <a16:creationId xmlns:a16="http://schemas.microsoft.com/office/drawing/2014/main" id="{AE870E79-29B3-90D9-1306-05251FDE8CC4}"/>
                </a:ext>
              </a:extLst>
            </p:cNvPr>
            <p:cNvSpPr txBox="1"/>
            <p:nvPr/>
          </p:nvSpPr>
          <p:spPr>
            <a:xfrm>
              <a:off x="9111340" y="2620199"/>
              <a:ext cx="1874322" cy="523220"/>
            </a:xfrm>
            <a:prstGeom prst="rect">
              <a:avLst/>
            </a:prstGeom>
            <a:noFill/>
          </p:spPr>
          <p:txBody>
            <a:bodyPr wrap="square" rtlCol="0">
              <a:spAutoFit/>
            </a:bodyPr>
            <a:lstStyle/>
            <a:p>
              <a:r>
                <a:rPr lang="en-US" sz="2800" dirty="0">
                  <a:latin typeface="+mj-lt"/>
                </a:rPr>
                <a:t>Most Safe</a:t>
              </a:r>
            </a:p>
          </p:txBody>
        </p:sp>
        <p:sp>
          <p:nvSpPr>
            <p:cNvPr id="7" name="Star: 7 Points 6">
              <a:extLst>
                <a:ext uri="{FF2B5EF4-FFF2-40B4-BE49-F238E27FC236}">
                  <a16:creationId xmlns:a16="http://schemas.microsoft.com/office/drawing/2014/main" id="{F7FA9AA8-F8D9-1438-9512-6477CB95604C}"/>
                </a:ext>
              </a:extLst>
            </p:cNvPr>
            <p:cNvSpPr/>
            <p:nvPr/>
          </p:nvSpPr>
          <p:spPr>
            <a:xfrm>
              <a:off x="8861956" y="3602679"/>
              <a:ext cx="3039594" cy="255249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j-lt"/>
              </a:endParaRPr>
            </a:p>
            <a:p>
              <a:pPr algn="ctr"/>
              <a:r>
                <a:rPr lang="en-US" b="1" dirty="0">
                  <a:solidFill>
                    <a:schemeClr val="tx1"/>
                  </a:solidFill>
                  <a:latin typeface="+mj-lt"/>
                </a:rPr>
                <a:t>Locked, unloaded, ammo locked and stored separately</a:t>
              </a:r>
            </a:p>
          </p:txBody>
        </p:sp>
        <p:sp>
          <p:nvSpPr>
            <p:cNvPr id="8" name="Arrow: Right 7">
              <a:extLst>
                <a:ext uri="{FF2B5EF4-FFF2-40B4-BE49-F238E27FC236}">
                  <a16:creationId xmlns:a16="http://schemas.microsoft.com/office/drawing/2014/main" id="{2A24E222-0F40-356A-90E1-AA0DA766BFA7}"/>
                </a:ext>
              </a:extLst>
            </p:cNvPr>
            <p:cNvSpPr/>
            <p:nvPr/>
          </p:nvSpPr>
          <p:spPr>
            <a:xfrm>
              <a:off x="3644899" y="2225130"/>
              <a:ext cx="3993900" cy="1080660"/>
            </a:xfrm>
            <a:prstGeom prst="rightArrow">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Move parents to safer options</a:t>
              </a:r>
            </a:p>
          </p:txBody>
        </p:sp>
        <p:sp>
          <p:nvSpPr>
            <p:cNvPr id="9" name="Title 3">
              <a:extLst>
                <a:ext uri="{FF2B5EF4-FFF2-40B4-BE49-F238E27FC236}">
                  <a16:creationId xmlns:a16="http://schemas.microsoft.com/office/drawing/2014/main" id="{3F2F28E4-FBE1-7100-12F7-BBE914A3AA2B}"/>
                </a:ext>
              </a:extLst>
            </p:cNvPr>
            <p:cNvSpPr txBox="1">
              <a:spLocks/>
            </p:cNvSpPr>
            <p:nvPr/>
          </p:nvSpPr>
          <p:spPr>
            <a:xfrm>
              <a:off x="1101439" y="493319"/>
              <a:ext cx="9601196" cy="1303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600" b="1" dirty="0">
                  <a:solidFill>
                    <a:schemeClr val="tx2"/>
                  </a:solidFill>
                </a:rPr>
                <a:t>Safe storage behavior</a:t>
              </a:r>
              <a:br>
                <a:rPr lang="en-US" sz="3600" b="1" dirty="0">
                  <a:solidFill>
                    <a:schemeClr val="tx2"/>
                  </a:solidFill>
                </a:rPr>
              </a:br>
              <a:r>
                <a:rPr lang="en-US" sz="3600" b="1" dirty="0">
                  <a:solidFill>
                    <a:schemeClr val="tx2"/>
                  </a:solidFill>
                </a:rPr>
                <a:t>AAP calls this “Good, Better, Best”</a:t>
              </a:r>
            </a:p>
          </p:txBody>
        </p:sp>
        <p:sp>
          <p:nvSpPr>
            <p:cNvPr id="10" name="Multiplication Sign 9">
              <a:extLst>
                <a:ext uri="{FF2B5EF4-FFF2-40B4-BE49-F238E27FC236}">
                  <a16:creationId xmlns:a16="http://schemas.microsoft.com/office/drawing/2014/main" id="{7781F94C-24E5-88A3-A903-374EAABFB845}"/>
                </a:ext>
              </a:extLst>
            </p:cNvPr>
            <p:cNvSpPr/>
            <p:nvPr/>
          </p:nvSpPr>
          <p:spPr>
            <a:xfrm>
              <a:off x="290448" y="3207285"/>
              <a:ext cx="3354451" cy="3412502"/>
            </a:xfrm>
            <a:prstGeom prst="mathMultiply">
              <a:avLst>
                <a:gd name="adj1" fmla="val 295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Loaded, unlocked </a:t>
              </a:r>
            </a:p>
            <a:p>
              <a:pPr algn="ctr"/>
              <a:r>
                <a:rPr lang="en-US" b="1" dirty="0">
                  <a:solidFill>
                    <a:schemeClr val="tx1"/>
                  </a:solidFill>
                  <a:latin typeface="+mj-lt"/>
                </a:rPr>
                <a:t>firearm next </a:t>
              </a:r>
            </a:p>
            <a:p>
              <a:pPr algn="ctr"/>
              <a:r>
                <a:rPr lang="en-US" b="1" dirty="0">
                  <a:solidFill>
                    <a:schemeClr val="tx1"/>
                  </a:solidFill>
                  <a:latin typeface="+mj-lt"/>
                </a:rPr>
                <a:t>to parent’s bed</a:t>
              </a:r>
            </a:p>
          </p:txBody>
        </p:sp>
        <p:sp>
          <p:nvSpPr>
            <p:cNvPr id="11" name="Rectangle: Rounded Corners 10">
              <a:extLst>
                <a:ext uri="{FF2B5EF4-FFF2-40B4-BE49-F238E27FC236}">
                  <a16:creationId xmlns:a16="http://schemas.microsoft.com/office/drawing/2014/main" id="{52CDBD98-6E3D-C4B6-D85F-2ABE2C9B46BC}"/>
                </a:ext>
              </a:extLst>
            </p:cNvPr>
            <p:cNvSpPr/>
            <p:nvPr/>
          </p:nvSpPr>
          <p:spPr>
            <a:xfrm>
              <a:off x="6350325" y="3882178"/>
              <a:ext cx="1800105" cy="2094071"/>
            </a:xfrm>
            <a:prstGeom prst="round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latin typeface="+mj-lt"/>
                </a:rPr>
                <a:t>Firearm locked up and loaded (quick access safe).</a:t>
              </a:r>
            </a:p>
          </p:txBody>
        </p:sp>
        <p:sp>
          <p:nvSpPr>
            <p:cNvPr id="12" name="Rectangle: Rounded Corners 11">
              <a:extLst>
                <a:ext uri="{FF2B5EF4-FFF2-40B4-BE49-F238E27FC236}">
                  <a16:creationId xmlns:a16="http://schemas.microsoft.com/office/drawing/2014/main" id="{280BF0E1-81FD-77E9-FC59-55345DB4EF6E}"/>
                </a:ext>
              </a:extLst>
            </p:cNvPr>
            <p:cNvSpPr/>
            <p:nvPr/>
          </p:nvSpPr>
          <p:spPr>
            <a:xfrm>
              <a:off x="3838694" y="3882184"/>
              <a:ext cx="1800105" cy="2094072"/>
            </a:xfrm>
            <a:prstGeom prst="roundRect">
              <a:avLst/>
            </a:prstGeom>
            <a:solidFill>
              <a:schemeClr val="accent4">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solidFill>
                  <a:latin typeface="+mj-lt"/>
                </a:rPr>
                <a:t>Firearm unlocked and unloaded; ammo available</a:t>
              </a:r>
            </a:p>
          </p:txBody>
        </p:sp>
      </p:grpSp>
    </p:spTree>
    <p:extLst>
      <p:ext uri="{BB962C8B-B14F-4D97-AF65-F5344CB8AC3E}">
        <p14:creationId xmlns:p14="http://schemas.microsoft.com/office/powerpoint/2010/main" val="43548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0A1BD9-B1B2-8C3D-2AFA-80225D8D2A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1771" y="1716412"/>
            <a:ext cx="8688457" cy="4623734"/>
          </a:xfrm>
          <a:prstGeom prst="rect">
            <a:avLst/>
          </a:prstGeom>
        </p:spPr>
      </p:pic>
      <p:sp>
        <p:nvSpPr>
          <p:cNvPr id="4" name="Title 3">
            <a:extLst>
              <a:ext uri="{FF2B5EF4-FFF2-40B4-BE49-F238E27FC236}">
                <a16:creationId xmlns:a16="http://schemas.microsoft.com/office/drawing/2014/main" id="{6271AFDB-1ED4-76C5-C5E0-EFB3EAA82292}"/>
              </a:ext>
            </a:extLst>
          </p:cNvPr>
          <p:cNvSpPr>
            <a:spLocks noGrp="1"/>
          </p:cNvSpPr>
          <p:nvPr>
            <p:ph type="title"/>
          </p:nvPr>
        </p:nvSpPr>
        <p:spPr>
          <a:xfrm>
            <a:off x="838199" y="191190"/>
            <a:ext cx="10515600" cy="1325563"/>
          </a:xfrm>
        </p:spPr>
        <p:txBody>
          <a:bodyPr/>
          <a:lstStyle/>
          <a:p>
            <a:r>
              <a:rPr lang="en-US" dirty="0"/>
              <a:t>Peds screening questions </a:t>
            </a:r>
          </a:p>
        </p:txBody>
      </p:sp>
    </p:spTree>
    <p:extLst>
      <p:ext uri="{BB962C8B-B14F-4D97-AF65-F5344CB8AC3E}">
        <p14:creationId xmlns:p14="http://schemas.microsoft.com/office/powerpoint/2010/main" val="175259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B04B5A-FDDA-5C8E-CF26-CD8977F3EC2D}"/>
              </a:ext>
            </a:extLst>
          </p:cNvPr>
          <p:cNvSpPr>
            <a:spLocks noGrp="1"/>
          </p:cNvSpPr>
          <p:nvPr>
            <p:ph type="body" sz="quarter" idx="13"/>
          </p:nvPr>
        </p:nvSpPr>
        <p:spPr/>
        <p:txBody>
          <a:bodyPr/>
          <a:lstStyle/>
          <a:p>
            <a:pPr marL="0" indent="0">
              <a:buNone/>
            </a:pPr>
            <a:r>
              <a:rPr lang="en-US" b="1" dirty="0">
                <a:effectLst/>
                <a:latin typeface="Calibri" panose="020F0502020204030204" pitchFamily="34" charset="0"/>
                <a:ea typeface="Calibri" panose="020F0502020204030204" pitchFamily="34" charset="0"/>
              </a:rPr>
              <a:t>Research reported in this presentation was supported by the National Institutes of Mental Health under award number R01MH123491 (Beidas). The content is solely the responsibility of the authors and does not necessarily represent the official views of the National Institutes of Health.</a:t>
            </a:r>
            <a:endParaRPr lang="en-US" dirty="0">
              <a:effectLst/>
              <a:latin typeface="Calibri" panose="020F0502020204030204" pitchFamily="34" charset="0"/>
              <a:ea typeface="Calibri" panose="020F0502020204030204" pitchFamily="34" charset="0"/>
            </a:endParaRPr>
          </a:p>
          <a:p>
            <a:endParaRPr lang="en-US" dirty="0"/>
          </a:p>
        </p:txBody>
      </p:sp>
      <p:sp>
        <p:nvSpPr>
          <p:cNvPr id="9" name="Title 8">
            <a:extLst>
              <a:ext uri="{FF2B5EF4-FFF2-40B4-BE49-F238E27FC236}">
                <a16:creationId xmlns:a16="http://schemas.microsoft.com/office/drawing/2014/main" id="{2F9494EB-82C3-6697-74C9-02ED8C173633}"/>
              </a:ext>
            </a:extLst>
          </p:cNvPr>
          <p:cNvSpPr>
            <a:spLocks noGrp="1"/>
          </p:cNvSpPr>
          <p:nvPr>
            <p:ph type="title"/>
          </p:nvPr>
        </p:nvSpPr>
        <p:spPr/>
        <p:txBody>
          <a:bodyPr/>
          <a:lstStyle/>
          <a:p>
            <a:r>
              <a:rPr lang="en-US" dirty="0"/>
              <a:t>Disclosures </a:t>
            </a:r>
          </a:p>
        </p:txBody>
      </p:sp>
      <p:sp>
        <p:nvSpPr>
          <p:cNvPr id="11" name="Text Placeholder 10">
            <a:extLst>
              <a:ext uri="{FF2B5EF4-FFF2-40B4-BE49-F238E27FC236}">
                <a16:creationId xmlns:a16="http://schemas.microsoft.com/office/drawing/2014/main" id="{8238065A-AC15-23A0-09CF-DCA4A6614CE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73367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9CE1-911F-ACDB-4B03-62BFD77BB89E}"/>
              </a:ext>
            </a:extLst>
          </p:cNvPr>
          <p:cNvSpPr>
            <a:spLocks noGrp="1"/>
          </p:cNvSpPr>
          <p:nvPr>
            <p:ph type="title"/>
          </p:nvPr>
        </p:nvSpPr>
        <p:spPr/>
        <p:txBody>
          <a:bodyPr>
            <a:normAutofit fontScale="90000"/>
          </a:bodyPr>
          <a:lstStyle/>
          <a:p>
            <a:r>
              <a:rPr lang="en-US" dirty="0"/>
              <a:t>Empirical evidence for the universal approach </a:t>
            </a:r>
          </a:p>
        </p:txBody>
      </p:sp>
      <p:graphicFrame>
        <p:nvGraphicFramePr>
          <p:cNvPr id="5" name="Content Placeholder 4">
            <a:extLst>
              <a:ext uri="{FF2B5EF4-FFF2-40B4-BE49-F238E27FC236}">
                <a16:creationId xmlns:a16="http://schemas.microsoft.com/office/drawing/2014/main" id="{6F75CCD5-98B8-150D-21B6-C7CDF2B3D2C5}"/>
              </a:ext>
            </a:extLst>
          </p:cNvPr>
          <p:cNvGraphicFramePr>
            <a:graphicFrameLocks noGrp="1"/>
          </p:cNvGraphicFramePr>
          <p:nvPr>
            <p:ph idx="1"/>
            <p:extLst>
              <p:ext uri="{D42A27DB-BD31-4B8C-83A1-F6EECF244321}">
                <p14:modId xmlns:p14="http://schemas.microsoft.com/office/powerpoint/2010/main" val="3697134029"/>
              </p:ext>
            </p:extLst>
          </p:nvPr>
        </p:nvGraphicFramePr>
        <p:xfrm>
          <a:off x="2588927" y="2842262"/>
          <a:ext cx="6612509" cy="2376747"/>
        </p:xfrm>
        <a:graphic>
          <a:graphicData uri="http://schemas.openxmlformats.org/drawingml/2006/table">
            <a:tbl>
              <a:tblPr>
                <a:tableStyleId>{5C22544A-7EE6-4342-B048-85BDC9FD1C3A}</a:tableStyleId>
              </a:tblPr>
              <a:tblGrid>
                <a:gridCol w="2520726">
                  <a:extLst>
                    <a:ext uri="{9D8B030D-6E8A-4147-A177-3AD203B41FA5}">
                      <a16:colId xmlns:a16="http://schemas.microsoft.com/office/drawing/2014/main" val="2516263423"/>
                    </a:ext>
                  </a:extLst>
                </a:gridCol>
                <a:gridCol w="762080">
                  <a:extLst>
                    <a:ext uri="{9D8B030D-6E8A-4147-A177-3AD203B41FA5}">
                      <a16:colId xmlns:a16="http://schemas.microsoft.com/office/drawing/2014/main" val="1503351880"/>
                    </a:ext>
                  </a:extLst>
                </a:gridCol>
                <a:gridCol w="1043464">
                  <a:extLst>
                    <a:ext uri="{9D8B030D-6E8A-4147-A177-3AD203B41FA5}">
                      <a16:colId xmlns:a16="http://schemas.microsoft.com/office/drawing/2014/main" val="2248975535"/>
                    </a:ext>
                  </a:extLst>
                </a:gridCol>
                <a:gridCol w="1102084">
                  <a:extLst>
                    <a:ext uri="{9D8B030D-6E8A-4147-A177-3AD203B41FA5}">
                      <a16:colId xmlns:a16="http://schemas.microsoft.com/office/drawing/2014/main" val="114209638"/>
                    </a:ext>
                  </a:extLst>
                </a:gridCol>
                <a:gridCol w="1184155">
                  <a:extLst>
                    <a:ext uri="{9D8B030D-6E8A-4147-A177-3AD203B41FA5}">
                      <a16:colId xmlns:a16="http://schemas.microsoft.com/office/drawing/2014/main" val="3290083325"/>
                    </a:ext>
                  </a:extLst>
                </a:gridCol>
              </a:tblGrid>
              <a:tr h="634789">
                <a:tc gridSpan="5">
                  <a:txBody>
                    <a:bodyPr/>
                    <a:lstStyle/>
                    <a:p>
                      <a:pPr algn="l" fontAlgn="b"/>
                      <a:r>
                        <a:rPr lang="en-US" sz="1400" u="none" strike="noStrike" dirty="0">
                          <a:effectLst/>
                        </a:rPr>
                        <a:t>Comparing three assessments of firearm access and storage behaviors in homes with children</a:t>
                      </a:r>
                      <a:endParaRPr lang="en-US" sz="1400" b="0" i="0" u="none" strike="noStrike" dirty="0">
                        <a:solidFill>
                          <a:srgbClr val="000000"/>
                        </a:solidFill>
                        <a:effectLst/>
                        <a:latin typeface="Aptos Narrow" panose="020B0004020202020204" pitchFamily="34"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0871924"/>
                  </a:ext>
                </a:extLst>
              </a:tr>
              <a:tr h="634789">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US" sz="1400" u="none" strike="noStrike" dirty="0">
                          <a:effectLst/>
                        </a:rPr>
                        <a:t>N</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US" sz="1400" u="none" strike="noStrike">
                          <a:effectLst/>
                        </a:rPr>
                        <a:t>Response rate</a:t>
                      </a:r>
                      <a:endParaRPr lang="en-US" sz="14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US" sz="1400" u="none" strike="noStrike">
                          <a:effectLst/>
                        </a:rPr>
                        <a:t>Firearm access</a:t>
                      </a:r>
                      <a:endParaRPr lang="en-US" sz="14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US" sz="1400" u="none" strike="noStrike">
                          <a:effectLst/>
                        </a:rPr>
                        <a:t>Firearm secured</a:t>
                      </a:r>
                      <a:endParaRPr lang="en-US" sz="14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756592287"/>
                  </a:ext>
                </a:extLst>
              </a:tr>
              <a:tr h="337843">
                <a:tc>
                  <a:txBody>
                    <a:bodyPr/>
                    <a:lstStyle/>
                    <a:p>
                      <a:pPr algn="l" fontAlgn="b"/>
                      <a:r>
                        <a:rPr lang="en-US" sz="1400" u="none" strike="noStrike">
                          <a:effectLst/>
                        </a:rPr>
                        <a:t>KPCO Well-visit questionnaire</a:t>
                      </a:r>
                      <a:endParaRPr lang="en-US" sz="14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a:effectLst/>
                        </a:rPr>
                        <a:t>14891</a:t>
                      </a:r>
                      <a:endParaRPr lang="en-US" sz="14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dirty="0">
                          <a:effectLst/>
                        </a:rPr>
                        <a:t>99.90%</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dirty="0">
                          <a:effectLst/>
                        </a:rPr>
                        <a:t>29%</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a:effectLst/>
                        </a:rPr>
                        <a:t>98%</a:t>
                      </a:r>
                      <a:endParaRPr lang="en-US" sz="14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48595888"/>
                  </a:ext>
                </a:extLst>
              </a:tr>
              <a:tr h="337843">
                <a:tc>
                  <a:txBody>
                    <a:bodyPr/>
                    <a:lstStyle/>
                    <a:p>
                      <a:pPr algn="l" fontAlgn="b"/>
                      <a:r>
                        <a:rPr lang="en-US" sz="1400" u="none" strike="noStrike" dirty="0">
                          <a:effectLst/>
                        </a:rPr>
                        <a:t>ASPIRE Study Online Only</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dirty="0">
                          <a:effectLst/>
                        </a:rPr>
                        <a:t>39,921</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dirty="0">
                          <a:effectLst/>
                        </a:rPr>
                        <a:t>33%</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dirty="0">
                          <a:effectLst/>
                        </a:rPr>
                        <a:t>41%</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a:effectLst/>
                        </a:rPr>
                        <a:t>81%</a:t>
                      </a:r>
                      <a:endParaRPr lang="en-US" sz="14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869081655"/>
                  </a:ext>
                </a:extLst>
              </a:tr>
              <a:tr h="337843">
                <a:tc>
                  <a:txBody>
                    <a:bodyPr/>
                    <a:lstStyle/>
                    <a:p>
                      <a:pPr algn="l" fontAlgn="b"/>
                      <a:r>
                        <a:rPr lang="en-US" sz="1400" u="none" strike="noStrike" dirty="0">
                          <a:effectLst/>
                        </a:rPr>
                        <a:t>COFIPS anonymous community survey</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a:effectLst/>
                        </a:rPr>
                        <a:t>1520</a:t>
                      </a:r>
                      <a:endParaRPr lang="en-US" sz="14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US" sz="1400" u="none" strike="noStrike" dirty="0">
                          <a:effectLst/>
                        </a:rPr>
                        <a:t>n/a</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US" sz="1400" u="none" strike="noStrike" dirty="0">
                          <a:effectLst/>
                        </a:rPr>
                        <a:t>n/a</a:t>
                      </a:r>
                      <a:endParaRPr lang="en-US" sz="14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US" sz="1400" u="none" strike="noStrike" dirty="0">
                          <a:effectLst/>
                        </a:rPr>
                        <a:t>82%</a:t>
                      </a:r>
                      <a:endParaRPr lang="en-US" sz="14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255098825"/>
                  </a:ext>
                </a:extLst>
              </a:tr>
            </a:tbl>
          </a:graphicData>
        </a:graphic>
      </p:graphicFrame>
      <p:sp>
        <p:nvSpPr>
          <p:cNvPr id="4" name="Text Placeholder 3">
            <a:extLst>
              <a:ext uri="{FF2B5EF4-FFF2-40B4-BE49-F238E27FC236}">
                <a16:creationId xmlns:a16="http://schemas.microsoft.com/office/drawing/2014/main" id="{4C9B7065-2963-EA7E-F4D8-5E770046230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0838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163B9-1D46-105C-E1C4-D1356035CE47}"/>
              </a:ext>
            </a:extLst>
          </p:cNvPr>
          <p:cNvSpPr>
            <a:spLocks noGrp="1"/>
          </p:cNvSpPr>
          <p:nvPr>
            <p:ph type="body" sz="quarter" idx="13"/>
          </p:nvPr>
        </p:nvSpPr>
        <p:spPr>
          <a:xfrm>
            <a:off x="1497998" y="1378102"/>
            <a:ext cx="9196003" cy="3605596"/>
          </a:xfrm>
        </p:spPr>
        <p:txBody>
          <a:bodyPr>
            <a:normAutofit fontScale="55000" lnSpcReduction="20000"/>
          </a:bodyPr>
          <a:lstStyle/>
          <a:p>
            <a:pPr marL="0" indent="0">
              <a:lnSpc>
                <a:spcPct val="160000"/>
              </a:lnSpc>
              <a:buNone/>
            </a:pPr>
            <a:r>
              <a:rPr lang="en-US" sz="4800" b="1" dirty="0"/>
              <a:t>SCREENING IS AN OPPORTUNITY TO START A CONVERSATION</a:t>
            </a:r>
          </a:p>
          <a:p>
            <a:pPr marL="0" indent="0">
              <a:lnSpc>
                <a:spcPct val="160000"/>
              </a:lnSpc>
              <a:buNone/>
            </a:pPr>
            <a:endParaRPr lang="en-US" sz="4800" b="1" dirty="0"/>
          </a:p>
          <a:p>
            <a:pPr marL="0" indent="0">
              <a:lnSpc>
                <a:spcPct val="160000"/>
              </a:lnSpc>
              <a:buNone/>
            </a:pPr>
            <a:r>
              <a:rPr lang="en-US" sz="4800" b="1" dirty="0"/>
              <a:t>SCREENING IS NOT FOR WEEDING OUT PATIENTS WHO DO NOT NEED SAFETY COUNSELING</a:t>
            </a:r>
          </a:p>
        </p:txBody>
      </p:sp>
      <p:sp>
        <p:nvSpPr>
          <p:cNvPr id="4" name="Text Placeholder 3">
            <a:extLst>
              <a:ext uri="{FF2B5EF4-FFF2-40B4-BE49-F238E27FC236}">
                <a16:creationId xmlns:a16="http://schemas.microsoft.com/office/drawing/2014/main" id="{B5BBFF8A-C49D-5AE4-5370-76F3580E50F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8295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A1CA-770C-1CEF-55D7-F020F9721FB0}"/>
              </a:ext>
            </a:extLst>
          </p:cNvPr>
          <p:cNvSpPr>
            <a:spLocks noGrp="1"/>
          </p:cNvSpPr>
          <p:nvPr>
            <p:ph type="title"/>
          </p:nvPr>
        </p:nvSpPr>
        <p:spPr/>
        <p:txBody>
          <a:bodyPr>
            <a:normAutofit fontScale="90000"/>
          </a:bodyPr>
          <a:lstStyle/>
          <a:p>
            <a:r>
              <a:rPr lang="en-US" dirty="0"/>
              <a:t>Recommendations for discussions with patients </a:t>
            </a:r>
          </a:p>
        </p:txBody>
      </p:sp>
      <p:sp>
        <p:nvSpPr>
          <p:cNvPr id="3" name="Content Placeholder 2">
            <a:extLst>
              <a:ext uri="{FF2B5EF4-FFF2-40B4-BE49-F238E27FC236}">
                <a16:creationId xmlns:a16="http://schemas.microsoft.com/office/drawing/2014/main" id="{FCD3FEFE-ECA8-A0A2-0DC3-6EFBCD8E61E8}"/>
              </a:ext>
            </a:extLst>
          </p:cNvPr>
          <p:cNvSpPr>
            <a:spLocks noGrp="1"/>
          </p:cNvSpPr>
          <p:nvPr>
            <p:ph idx="1"/>
          </p:nvPr>
        </p:nvSpPr>
        <p:spPr/>
        <p:txBody>
          <a:bodyPr/>
          <a:lstStyle/>
          <a:p>
            <a:r>
              <a:rPr lang="en-US" sz="3200" dirty="0"/>
              <a:t>Normalize by nesting it with other safety issues.</a:t>
            </a:r>
          </a:p>
          <a:p>
            <a:pPr lvl="1"/>
            <a:r>
              <a:rPr lang="en-US" sz="2800" dirty="0"/>
              <a:t>Discuss firearm safety with everyone, regardless of firearm ownership. </a:t>
            </a:r>
          </a:p>
          <a:p>
            <a:r>
              <a:rPr lang="en-US" sz="3200" dirty="0"/>
              <a:t>Focus concern on child safety </a:t>
            </a:r>
          </a:p>
          <a:p>
            <a:pPr lvl="1"/>
            <a:r>
              <a:rPr lang="en-US" sz="2800" dirty="0"/>
              <a:t>Similar to seat belts in cars</a:t>
            </a:r>
          </a:p>
          <a:p>
            <a:pPr lvl="1"/>
            <a:r>
              <a:rPr lang="en-US" sz="2800" dirty="0"/>
              <a:t>Highlight firearms as the leading cause of death for children now</a:t>
            </a:r>
          </a:p>
          <a:p>
            <a:r>
              <a:rPr lang="en-US" sz="3200" dirty="0"/>
              <a:t>Practice or role-play the conversation </a:t>
            </a:r>
          </a:p>
          <a:p>
            <a:endParaRPr lang="en-US" dirty="0"/>
          </a:p>
        </p:txBody>
      </p:sp>
      <p:sp>
        <p:nvSpPr>
          <p:cNvPr id="4" name="Text Placeholder 3">
            <a:extLst>
              <a:ext uri="{FF2B5EF4-FFF2-40B4-BE49-F238E27FC236}">
                <a16:creationId xmlns:a16="http://schemas.microsoft.com/office/drawing/2014/main" id="{C428944B-985D-CFC0-C8F4-FBFFC528CA8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7720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E3E0-6565-B8E2-EB90-858923C546A5}"/>
              </a:ext>
            </a:extLst>
          </p:cNvPr>
          <p:cNvSpPr>
            <a:spLocks noGrp="1"/>
          </p:cNvSpPr>
          <p:nvPr>
            <p:ph type="title"/>
          </p:nvPr>
        </p:nvSpPr>
        <p:spPr/>
        <p:txBody>
          <a:bodyPr>
            <a:normAutofit fontScale="90000"/>
          </a:bodyPr>
          <a:lstStyle/>
          <a:p>
            <a:r>
              <a:rPr lang="en-US" sz="4400" dirty="0">
                <a:solidFill>
                  <a:schemeClr val="tx2"/>
                </a:solidFill>
              </a:rPr>
              <a:t>Recommended wording for </a:t>
            </a:r>
            <a:r>
              <a:rPr lang="en-US" sz="4400" i="1" dirty="0">
                <a:solidFill>
                  <a:schemeClr val="tx2"/>
                </a:solidFill>
              </a:rPr>
              <a:t>firearm safety </a:t>
            </a:r>
            <a:r>
              <a:rPr lang="en-US" sz="4400" dirty="0">
                <a:solidFill>
                  <a:schemeClr val="tx2"/>
                </a:solidFill>
              </a:rPr>
              <a:t>counseling</a:t>
            </a:r>
            <a:endParaRPr lang="en-US" dirty="0">
              <a:solidFill>
                <a:schemeClr val="tx2"/>
              </a:solidFill>
            </a:endParaRPr>
          </a:p>
        </p:txBody>
      </p:sp>
      <p:sp>
        <p:nvSpPr>
          <p:cNvPr id="3" name="Text Placeholder 2">
            <a:extLst>
              <a:ext uri="{FF2B5EF4-FFF2-40B4-BE49-F238E27FC236}">
                <a16:creationId xmlns:a16="http://schemas.microsoft.com/office/drawing/2014/main" id="{9FD21E73-FDB3-0102-F828-A7FD2E39097D}"/>
              </a:ext>
            </a:extLst>
          </p:cNvPr>
          <p:cNvSpPr>
            <a:spLocks noGrp="1"/>
          </p:cNvSpPr>
          <p:nvPr>
            <p:ph type="body" idx="1"/>
          </p:nvPr>
        </p:nvSpPr>
        <p:spPr/>
        <p:txBody>
          <a:bodyPr/>
          <a:lstStyle/>
          <a:p>
            <a:r>
              <a:rPr lang="en-US" dirty="0"/>
              <a:t>Say this….	</a:t>
            </a:r>
          </a:p>
        </p:txBody>
      </p:sp>
      <p:sp>
        <p:nvSpPr>
          <p:cNvPr id="4" name="Content Placeholder 3">
            <a:extLst>
              <a:ext uri="{FF2B5EF4-FFF2-40B4-BE49-F238E27FC236}">
                <a16:creationId xmlns:a16="http://schemas.microsoft.com/office/drawing/2014/main" id="{B7715B3E-DFB9-19B8-4228-A0664791A6A8}"/>
              </a:ext>
            </a:extLst>
          </p:cNvPr>
          <p:cNvSpPr>
            <a:spLocks noGrp="1"/>
          </p:cNvSpPr>
          <p:nvPr>
            <p:ph sz="half" idx="2"/>
          </p:nvPr>
        </p:nvSpPr>
        <p:spPr/>
        <p:txBody>
          <a:bodyPr>
            <a:normAutofit lnSpcReduction="10000"/>
          </a:bodyPr>
          <a:lstStyle/>
          <a:p>
            <a:r>
              <a:rPr lang="en-US" sz="2800" dirty="0">
                <a:solidFill>
                  <a:schemeClr val="tx1"/>
                </a:solidFill>
                <a:latin typeface="+mj-lt"/>
              </a:rPr>
              <a:t>Responsible firearm owner</a:t>
            </a:r>
          </a:p>
          <a:p>
            <a:r>
              <a:rPr lang="en-US" sz="2800" dirty="0">
                <a:solidFill>
                  <a:schemeClr val="tx1"/>
                </a:solidFill>
                <a:latin typeface="+mj-lt"/>
              </a:rPr>
              <a:t>Control access </a:t>
            </a:r>
          </a:p>
          <a:p>
            <a:r>
              <a:rPr lang="en-US" sz="2800" dirty="0">
                <a:solidFill>
                  <a:schemeClr val="tx1"/>
                </a:solidFill>
                <a:latin typeface="+mj-lt"/>
              </a:rPr>
              <a:t>Prevent unauthorized access</a:t>
            </a:r>
          </a:p>
          <a:p>
            <a:r>
              <a:rPr lang="en-US" sz="2800" dirty="0">
                <a:solidFill>
                  <a:schemeClr val="tx1"/>
                </a:solidFill>
                <a:latin typeface="+mj-lt"/>
              </a:rPr>
              <a:t>If firearms are present in your home, how are they stored?</a:t>
            </a:r>
          </a:p>
          <a:p>
            <a:r>
              <a:rPr lang="en-US" sz="2800" dirty="0">
                <a:solidFill>
                  <a:schemeClr val="tx1"/>
                </a:solidFill>
                <a:latin typeface="+mj-lt"/>
              </a:rPr>
              <a:t>I talk with all my patients about firearms</a:t>
            </a:r>
          </a:p>
          <a:p>
            <a:endParaRPr lang="en-US" dirty="0"/>
          </a:p>
        </p:txBody>
      </p:sp>
      <p:sp>
        <p:nvSpPr>
          <p:cNvPr id="5" name="Text Placeholder 4">
            <a:extLst>
              <a:ext uri="{FF2B5EF4-FFF2-40B4-BE49-F238E27FC236}">
                <a16:creationId xmlns:a16="http://schemas.microsoft.com/office/drawing/2014/main" id="{12A28873-BD62-1692-7CE2-D40D1F0C4E58}"/>
              </a:ext>
            </a:extLst>
          </p:cNvPr>
          <p:cNvSpPr>
            <a:spLocks noGrp="1"/>
          </p:cNvSpPr>
          <p:nvPr>
            <p:ph type="body" sz="quarter" idx="3"/>
          </p:nvPr>
        </p:nvSpPr>
        <p:spPr/>
        <p:txBody>
          <a:bodyPr/>
          <a:lstStyle/>
          <a:p>
            <a:r>
              <a:rPr lang="en-US" dirty="0"/>
              <a:t>Not this….</a:t>
            </a:r>
          </a:p>
        </p:txBody>
      </p:sp>
      <p:sp>
        <p:nvSpPr>
          <p:cNvPr id="6" name="Content Placeholder 5">
            <a:extLst>
              <a:ext uri="{FF2B5EF4-FFF2-40B4-BE49-F238E27FC236}">
                <a16:creationId xmlns:a16="http://schemas.microsoft.com/office/drawing/2014/main" id="{7FEC3E29-897F-0774-0339-FEB200CF58AA}"/>
              </a:ext>
            </a:extLst>
          </p:cNvPr>
          <p:cNvSpPr>
            <a:spLocks noGrp="1"/>
          </p:cNvSpPr>
          <p:nvPr>
            <p:ph sz="quarter" idx="4"/>
          </p:nvPr>
        </p:nvSpPr>
        <p:spPr/>
        <p:txBody>
          <a:bodyPr>
            <a:normAutofit fontScale="77500" lnSpcReduction="20000"/>
          </a:bodyPr>
          <a:lstStyle/>
          <a:p>
            <a:r>
              <a:rPr lang="en-US" sz="2800" dirty="0">
                <a:solidFill>
                  <a:schemeClr val="tx1"/>
                </a:solidFill>
                <a:latin typeface="+mj-lt"/>
              </a:rPr>
              <a:t>Assault weapon </a:t>
            </a:r>
          </a:p>
          <a:p>
            <a:r>
              <a:rPr lang="en-US" sz="2800" i="1" dirty="0">
                <a:solidFill>
                  <a:schemeClr val="tx1"/>
                </a:solidFill>
                <a:latin typeface="+mj-lt"/>
              </a:rPr>
              <a:t>Without context setting:</a:t>
            </a:r>
            <a:r>
              <a:rPr lang="en-US" sz="2800" dirty="0">
                <a:solidFill>
                  <a:schemeClr val="tx1"/>
                </a:solidFill>
                <a:latin typeface="+mj-lt"/>
              </a:rPr>
              <a:t> are there firearms in your home?</a:t>
            </a:r>
          </a:p>
          <a:p>
            <a:r>
              <a:rPr lang="en-US" sz="2800" dirty="0">
                <a:solidFill>
                  <a:schemeClr val="tx1"/>
                </a:solidFill>
                <a:latin typeface="+mj-lt"/>
              </a:rPr>
              <a:t>I’m afraid of guns </a:t>
            </a:r>
          </a:p>
          <a:p>
            <a:r>
              <a:rPr lang="en-US" sz="2800" dirty="0">
                <a:solidFill>
                  <a:schemeClr val="tx1"/>
                </a:solidFill>
                <a:latin typeface="+mj-lt"/>
              </a:rPr>
              <a:t>I don’t really know anything about guns</a:t>
            </a:r>
          </a:p>
          <a:p>
            <a:r>
              <a:rPr lang="en-US" sz="2800" dirty="0">
                <a:solidFill>
                  <a:schemeClr val="tx1"/>
                </a:solidFill>
                <a:latin typeface="+mj-lt"/>
              </a:rPr>
              <a:t>The safest home is one without a firearm </a:t>
            </a:r>
            <a:r>
              <a:rPr lang="en-US" sz="2800" i="1" dirty="0">
                <a:solidFill>
                  <a:schemeClr val="tx1"/>
                </a:solidFill>
                <a:latin typeface="+mj-lt"/>
              </a:rPr>
              <a:t>*unless you are talking to a patient considering a first-time purchase</a:t>
            </a:r>
          </a:p>
          <a:p>
            <a:endParaRPr lang="en-US" dirty="0"/>
          </a:p>
        </p:txBody>
      </p:sp>
      <p:sp>
        <p:nvSpPr>
          <p:cNvPr id="7" name="Text Placeholder 6">
            <a:extLst>
              <a:ext uri="{FF2B5EF4-FFF2-40B4-BE49-F238E27FC236}">
                <a16:creationId xmlns:a16="http://schemas.microsoft.com/office/drawing/2014/main" id="{22A23C49-1D8A-BF78-FF82-A7DF729237E7}"/>
              </a:ext>
            </a:extLst>
          </p:cNvPr>
          <p:cNvSpPr>
            <a:spLocks noGrp="1"/>
          </p:cNvSpPr>
          <p:nvPr>
            <p:ph type="body" sz="quarter" idx="14"/>
          </p:nvPr>
        </p:nvSpPr>
        <p:spPr/>
        <p:txBody>
          <a:bodyPr>
            <a:normAutofit fontScale="77500" lnSpcReduction="20000"/>
          </a:bodyPr>
          <a:lstStyle/>
          <a:p>
            <a:endParaRPr lang="en-US"/>
          </a:p>
        </p:txBody>
      </p:sp>
    </p:spTree>
    <p:extLst>
      <p:ext uri="{BB962C8B-B14F-4D97-AF65-F5344CB8AC3E}">
        <p14:creationId xmlns:p14="http://schemas.microsoft.com/office/powerpoint/2010/main" val="355847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683C91-E1EB-19A8-7BDC-C5EE51F68605}"/>
              </a:ext>
            </a:extLst>
          </p:cNvPr>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73E8945C-3376-4076-D429-1DC0AB2F3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8104" y="1803215"/>
            <a:ext cx="6553486" cy="4449722"/>
          </a:xfrm>
          <a:prstGeom prst="rect">
            <a:avLst/>
          </a:prstGeom>
          <a:ln>
            <a:solidFill>
              <a:schemeClr val="tx1"/>
            </a:solidFill>
          </a:ln>
        </p:spPr>
      </p:pic>
      <p:pic>
        <p:nvPicPr>
          <p:cNvPr id="6" name="Picture 5">
            <a:extLst>
              <a:ext uri="{FF2B5EF4-FFF2-40B4-BE49-F238E27FC236}">
                <a16:creationId xmlns:a16="http://schemas.microsoft.com/office/drawing/2014/main" id="{A1D98691-A32A-7247-BC10-B99944CBE4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9387" y="66407"/>
            <a:ext cx="7669013" cy="1652101"/>
          </a:xfrm>
          <a:prstGeom prst="rect">
            <a:avLst/>
          </a:prstGeom>
          <a:ln>
            <a:solidFill>
              <a:schemeClr val="tx1"/>
            </a:solidFill>
          </a:ln>
        </p:spPr>
      </p:pic>
    </p:spTree>
    <p:extLst>
      <p:ext uri="{BB962C8B-B14F-4D97-AF65-F5344CB8AC3E}">
        <p14:creationId xmlns:p14="http://schemas.microsoft.com/office/powerpoint/2010/main" val="307048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42A9-AF29-454D-3291-D66735D34450}"/>
              </a:ext>
            </a:extLst>
          </p:cNvPr>
          <p:cNvSpPr>
            <a:spLocks noGrp="1"/>
          </p:cNvSpPr>
          <p:nvPr>
            <p:ph type="title"/>
          </p:nvPr>
        </p:nvSpPr>
        <p:spPr/>
        <p:txBody>
          <a:bodyPr/>
          <a:lstStyle/>
          <a:p>
            <a:r>
              <a:rPr lang="en-US" dirty="0"/>
              <a:t>Implementation Strategies </a:t>
            </a:r>
          </a:p>
        </p:txBody>
      </p:sp>
    </p:spTree>
    <p:extLst>
      <p:ext uri="{BB962C8B-B14F-4D97-AF65-F5344CB8AC3E}">
        <p14:creationId xmlns:p14="http://schemas.microsoft.com/office/powerpoint/2010/main" val="141941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05B4D-B6DC-5075-AF1E-2C7A65498C45}"/>
              </a:ext>
            </a:extLst>
          </p:cNvPr>
          <p:cNvSpPr>
            <a:spLocks noGrp="1"/>
          </p:cNvSpPr>
          <p:nvPr>
            <p:ph type="body" sz="quarter" idx="13"/>
          </p:nvPr>
        </p:nvSpPr>
        <p:spPr/>
        <p:txBody>
          <a:bodyPr/>
          <a:lstStyle/>
          <a:p>
            <a:pPr marL="0" indent="0">
              <a:buNone/>
            </a:pPr>
            <a:r>
              <a:rPr lang="en-US" b="0" i="0" dirty="0">
                <a:solidFill>
                  <a:srgbClr val="282828"/>
                </a:solidFill>
                <a:effectLst/>
                <a:latin typeface="MuseoSans"/>
              </a:rPr>
              <a:t>“Implementation strategies are methods or techniques used to improve adoption, implementation, sustainment, and scale-up of interventions” (Powell et al, 2019).</a:t>
            </a:r>
          </a:p>
          <a:p>
            <a:pPr lvl="1"/>
            <a:r>
              <a:rPr lang="en-US" dirty="0">
                <a:solidFill>
                  <a:srgbClr val="282828"/>
                </a:solidFill>
                <a:latin typeface="MuseoSans"/>
              </a:rPr>
              <a:t>Single or multi-component </a:t>
            </a:r>
          </a:p>
          <a:p>
            <a:pPr lvl="1"/>
            <a:r>
              <a:rPr lang="en-US" dirty="0">
                <a:solidFill>
                  <a:srgbClr val="282828"/>
                </a:solidFill>
                <a:latin typeface="MuseoSans"/>
              </a:rPr>
              <a:t>Target internal (e.g., provider) or external (e.g., financing) factors </a:t>
            </a:r>
          </a:p>
          <a:p>
            <a:pPr lvl="1"/>
            <a:endParaRPr lang="en-US" dirty="0"/>
          </a:p>
        </p:txBody>
      </p:sp>
      <p:sp>
        <p:nvSpPr>
          <p:cNvPr id="3" name="Title 2">
            <a:extLst>
              <a:ext uri="{FF2B5EF4-FFF2-40B4-BE49-F238E27FC236}">
                <a16:creationId xmlns:a16="http://schemas.microsoft.com/office/drawing/2014/main" id="{3323534C-F58B-2700-5339-6C7D51A40F64}"/>
              </a:ext>
            </a:extLst>
          </p:cNvPr>
          <p:cNvSpPr>
            <a:spLocks noGrp="1"/>
          </p:cNvSpPr>
          <p:nvPr>
            <p:ph type="title"/>
          </p:nvPr>
        </p:nvSpPr>
        <p:spPr/>
        <p:txBody>
          <a:bodyPr/>
          <a:lstStyle/>
          <a:p>
            <a:r>
              <a:rPr lang="en-US" dirty="0"/>
              <a:t>What are implementation strategies?</a:t>
            </a:r>
          </a:p>
        </p:txBody>
      </p:sp>
      <p:sp>
        <p:nvSpPr>
          <p:cNvPr id="4" name="Text Placeholder 3">
            <a:extLst>
              <a:ext uri="{FF2B5EF4-FFF2-40B4-BE49-F238E27FC236}">
                <a16:creationId xmlns:a16="http://schemas.microsoft.com/office/drawing/2014/main" id="{72536EA8-027B-5983-BD8E-41E84CDEB6C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3500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49A4-C142-8B5C-8A66-285F37DD6ED6}"/>
              </a:ext>
            </a:extLst>
          </p:cNvPr>
          <p:cNvSpPr>
            <a:spLocks noGrp="1"/>
          </p:cNvSpPr>
          <p:nvPr>
            <p:ph type="title"/>
          </p:nvPr>
        </p:nvSpPr>
        <p:spPr/>
        <p:txBody>
          <a:bodyPr>
            <a:normAutofit fontScale="90000"/>
          </a:bodyPr>
          <a:lstStyle/>
          <a:p>
            <a:r>
              <a:rPr lang="en-US" dirty="0"/>
              <a:t>ASPIRE trial tested two implementation strategies </a:t>
            </a:r>
          </a:p>
        </p:txBody>
      </p:sp>
      <p:sp>
        <p:nvSpPr>
          <p:cNvPr id="3" name="Text Placeholder 2">
            <a:extLst>
              <a:ext uri="{FF2B5EF4-FFF2-40B4-BE49-F238E27FC236}">
                <a16:creationId xmlns:a16="http://schemas.microsoft.com/office/drawing/2014/main" id="{80B4DAB0-5650-68C4-13F5-7B2F49FBC2D5}"/>
              </a:ext>
            </a:extLst>
          </p:cNvPr>
          <p:cNvSpPr>
            <a:spLocks noGrp="1"/>
          </p:cNvSpPr>
          <p:nvPr>
            <p:ph type="body" idx="1"/>
          </p:nvPr>
        </p:nvSpPr>
        <p:spPr/>
        <p:txBody>
          <a:bodyPr/>
          <a:lstStyle/>
          <a:p>
            <a:r>
              <a:rPr lang="en-US" dirty="0"/>
              <a:t>Nudge condition	</a:t>
            </a:r>
          </a:p>
        </p:txBody>
      </p:sp>
      <p:sp>
        <p:nvSpPr>
          <p:cNvPr id="4" name="Content Placeholder 3">
            <a:extLst>
              <a:ext uri="{FF2B5EF4-FFF2-40B4-BE49-F238E27FC236}">
                <a16:creationId xmlns:a16="http://schemas.microsoft.com/office/drawing/2014/main" id="{140C4AD5-7E8F-3E06-7A53-AA2C7D62F1F4}"/>
              </a:ext>
            </a:extLst>
          </p:cNvPr>
          <p:cNvSpPr>
            <a:spLocks noGrp="1"/>
          </p:cNvSpPr>
          <p:nvPr>
            <p:ph sz="half" idx="2"/>
          </p:nvPr>
        </p:nvSpPr>
        <p:spPr/>
        <p:txBody>
          <a:bodyPr>
            <a:normAutofit fontScale="85000" lnSpcReduction="20000"/>
          </a:bodyPr>
          <a:lstStyle/>
          <a:p>
            <a:r>
              <a:rPr lang="en-US" dirty="0"/>
              <a:t>Typical strategies: </a:t>
            </a:r>
          </a:p>
          <a:p>
            <a:pPr lvl="1"/>
            <a:r>
              <a:rPr lang="en-US" dirty="0"/>
              <a:t>30-minute training webinar, plus 6 videos from AAP </a:t>
            </a:r>
          </a:p>
          <a:p>
            <a:pPr lvl="1"/>
            <a:r>
              <a:rPr lang="en-US" dirty="0"/>
              <a:t>2-page clinician guide </a:t>
            </a:r>
          </a:p>
          <a:p>
            <a:pPr lvl="1"/>
            <a:r>
              <a:rPr lang="en-US" dirty="0"/>
              <a:t>Patient posters in exam rooms </a:t>
            </a:r>
          </a:p>
          <a:p>
            <a:pPr lvl="1"/>
            <a:r>
              <a:rPr lang="en-US" dirty="0"/>
              <a:t>2-page patient handout in exam room</a:t>
            </a:r>
          </a:p>
          <a:p>
            <a:r>
              <a:rPr lang="en-US" dirty="0"/>
              <a:t>Enhanced strategy</a:t>
            </a:r>
          </a:p>
          <a:p>
            <a:pPr lvl="1"/>
            <a:r>
              <a:rPr lang="en-US" dirty="0"/>
              <a:t>EHR nudge - Firearm Safety </a:t>
            </a:r>
            <a:r>
              <a:rPr lang="en-US" dirty="0" err="1"/>
              <a:t>Smartlist</a:t>
            </a:r>
            <a:r>
              <a:rPr lang="en-US" dirty="0"/>
              <a:t> in well-visit template</a:t>
            </a:r>
          </a:p>
          <a:p>
            <a:r>
              <a:rPr lang="en-US" dirty="0"/>
              <a:t>Cable locks </a:t>
            </a:r>
          </a:p>
          <a:p>
            <a:pPr marL="0" indent="0">
              <a:buNone/>
            </a:pPr>
            <a:endParaRPr lang="en-US" dirty="0"/>
          </a:p>
        </p:txBody>
      </p:sp>
      <p:sp>
        <p:nvSpPr>
          <p:cNvPr id="5" name="Text Placeholder 4">
            <a:extLst>
              <a:ext uri="{FF2B5EF4-FFF2-40B4-BE49-F238E27FC236}">
                <a16:creationId xmlns:a16="http://schemas.microsoft.com/office/drawing/2014/main" id="{EEE0F100-72B7-C91F-4D0D-95677B4DD626}"/>
              </a:ext>
            </a:extLst>
          </p:cNvPr>
          <p:cNvSpPr>
            <a:spLocks noGrp="1"/>
          </p:cNvSpPr>
          <p:nvPr>
            <p:ph type="body" sz="quarter" idx="3"/>
          </p:nvPr>
        </p:nvSpPr>
        <p:spPr/>
        <p:txBody>
          <a:bodyPr/>
          <a:lstStyle/>
          <a:p>
            <a:r>
              <a:rPr lang="en-US" dirty="0"/>
              <a:t>Nudge+ condition </a:t>
            </a:r>
          </a:p>
        </p:txBody>
      </p:sp>
      <p:sp>
        <p:nvSpPr>
          <p:cNvPr id="6" name="Content Placeholder 5">
            <a:extLst>
              <a:ext uri="{FF2B5EF4-FFF2-40B4-BE49-F238E27FC236}">
                <a16:creationId xmlns:a16="http://schemas.microsoft.com/office/drawing/2014/main" id="{430CF7B5-DB0D-DA13-D121-BFC64119368D}"/>
              </a:ext>
            </a:extLst>
          </p:cNvPr>
          <p:cNvSpPr>
            <a:spLocks noGrp="1"/>
          </p:cNvSpPr>
          <p:nvPr>
            <p:ph sz="quarter" idx="4"/>
          </p:nvPr>
        </p:nvSpPr>
        <p:spPr/>
        <p:txBody>
          <a:bodyPr/>
          <a:lstStyle/>
          <a:p>
            <a:r>
              <a:rPr lang="en-US" dirty="0"/>
              <a:t>Everything in Nudge</a:t>
            </a:r>
          </a:p>
          <a:p>
            <a:r>
              <a:rPr lang="en-US" dirty="0"/>
              <a:t>Practice facilitation </a:t>
            </a:r>
          </a:p>
        </p:txBody>
      </p:sp>
      <p:sp>
        <p:nvSpPr>
          <p:cNvPr id="7" name="Text Placeholder 6">
            <a:extLst>
              <a:ext uri="{FF2B5EF4-FFF2-40B4-BE49-F238E27FC236}">
                <a16:creationId xmlns:a16="http://schemas.microsoft.com/office/drawing/2014/main" id="{77EA1AEC-7FC1-97C1-7ED0-53A461AE0B4A}"/>
              </a:ext>
            </a:extLst>
          </p:cNvPr>
          <p:cNvSpPr>
            <a:spLocks noGrp="1"/>
          </p:cNvSpPr>
          <p:nvPr>
            <p:ph type="body" sz="quarter" idx="14"/>
          </p:nvPr>
        </p:nvSpPr>
        <p:spPr/>
        <p:txBody>
          <a:bodyPr/>
          <a:lstStyle/>
          <a:p>
            <a:endParaRPr lang="en-US"/>
          </a:p>
        </p:txBody>
      </p:sp>
      <p:pic>
        <p:nvPicPr>
          <p:cNvPr id="8" name="Picture 2">
            <a:extLst>
              <a:ext uri="{FF2B5EF4-FFF2-40B4-BE49-F238E27FC236}">
                <a16:creationId xmlns:a16="http://schemas.microsoft.com/office/drawing/2014/main" id="{FDC95739-5CC5-3375-24C9-6A8950E465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4931" y="4089922"/>
            <a:ext cx="3389153" cy="1906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33AD65-AD22-2EC9-D3B6-7564FB61CF50}"/>
              </a:ext>
            </a:extLst>
          </p:cNvPr>
          <p:cNvSpPr txBox="1"/>
          <p:nvPr/>
        </p:nvSpPr>
        <p:spPr>
          <a:xfrm>
            <a:off x="7272339" y="6164115"/>
            <a:ext cx="4963089" cy="646331"/>
          </a:xfrm>
          <a:prstGeom prst="rect">
            <a:avLst/>
          </a:prstGeom>
          <a:noFill/>
        </p:spPr>
        <p:txBody>
          <a:bodyPr wrap="square">
            <a:spAutoFit/>
          </a:bodyPr>
          <a:lstStyle/>
          <a:p>
            <a:r>
              <a:rPr lang="en-US" sz="1200" dirty="0">
                <a:solidFill>
                  <a:srgbClr val="FF0000"/>
                </a:solidFill>
              </a:rPr>
              <a:t>American Academy of Pediatrics Firearm Safety Counseling Training Videos: https://www.aap.org/en/patient-care/gun-safety-and-injury-prevention/safe-storage-of-firearms/</a:t>
            </a:r>
          </a:p>
        </p:txBody>
      </p:sp>
    </p:spTree>
    <p:extLst>
      <p:ext uri="{BB962C8B-B14F-4D97-AF65-F5344CB8AC3E}">
        <p14:creationId xmlns:p14="http://schemas.microsoft.com/office/powerpoint/2010/main" val="404783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9FC93E-A5E6-A13D-A0B8-EB7D4CD93078}"/>
              </a:ext>
            </a:extLst>
          </p:cNvPr>
          <p:cNvSpPr/>
          <p:nvPr/>
        </p:nvSpPr>
        <p:spPr>
          <a:xfrm>
            <a:off x="1748678" y="5562600"/>
            <a:ext cx="8462122"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20A4AD6D-B4A6-75EC-705E-243CC326A4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14332" y="76200"/>
            <a:ext cx="1283879" cy="2949218"/>
          </a:xfrm>
          <a:prstGeom prst="rect">
            <a:avLst/>
          </a:prstGeom>
        </p:spPr>
      </p:pic>
      <p:sp>
        <p:nvSpPr>
          <p:cNvPr id="15" name="Rectangle 14">
            <a:extLst>
              <a:ext uri="{FF2B5EF4-FFF2-40B4-BE49-F238E27FC236}">
                <a16:creationId xmlns:a16="http://schemas.microsoft.com/office/drawing/2014/main" id="{81C589E3-BF26-8E94-B716-5B99491DA19D}"/>
              </a:ext>
            </a:extLst>
          </p:cNvPr>
          <p:cNvSpPr/>
          <p:nvPr/>
        </p:nvSpPr>
        <p:spPr>
          <a:xfrm>
            <a:off x="1524000" y="16052"/>
            <a:ext cx="6504384" cy="310814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1B6210-24AB-A885-B731-B2AE51E5887E}"/>
              </a:ext>
            </a:extLst>
          </p:cNvPr>
          <p:cNvSpPr/>
          <p:nvPr/>
        </p:nvSpPr>
        <p:spPr>
          <a:xfrm>
            <a:off x="8018042" y="16356"/>
            <a:ext cx="2649958" cy="310784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B7E704-367E-47E3-8100-CBDA89F34867}"/>
              </a:ext>
            </a:extLst>
          </p:cNvPr>
          <p:cNvSpPr/>
          <p:nvPr/>
        </p:nvSpPr>
        <p:spPr>
          <a:xfrm>
            <a:off x="1541730" y="3124201"/>
            <a:ext cx="3716071" cy="374985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1DD87B1-B4BA-5E6D-BC81-5D0BFE1D2045}"/>
              </a:ext>
            </a:extLst>
          </p:cNvPr>
          <p:cNvSpPr txBox="1"/>
          <p:nvPr/>
        </p:nvSpPr>
        <p:spPr>
          <a:xfrm>
            <a:off x="4875355" y="2553033"/>
            <a:ext cx="2811371" cy="369240"/>
          </a:xfrm>
          <a:prstGeom prst="rect">
            <a:avLst/>
          </a:prstGeom>
          <a:noFill/>
          <a:ln w="19050">
            <a:solidFill>
              <a:srgbClr val="7571B0"/>
            </a:solidFill>
          </a:ln>
        </p:spPr>
        <p:txBody>
          <a:bodyPr wrap="none" lIns="0" tIns="0" rIns="0" bIns="0" rtlCol="0" anchor="ctr">
            <a:noAutofit/>
          </a:bodyPr>
          <a:lstStyle/>
          <a:p>
            <a:pPr algn="ctr">
              <a:lnSpc>
                <a:spcPct val="90000"/>
              </a:lnSpc>
              <a:spcBef>
                <a:spcPts val="600"/>
              </a:spcBef>
            </a:pPr>
            <a:r>
              <a:rPr lang="en-US" sz="1850" b="1" i="1" spc="-50" dirty="0">
                <a:solidFill>
                  <a:srgbClr val="61468B"/>
                </a:solidFill>
              </a:rPr>
              <a:t>Firearm Safety </a:t>
            </a:r>
            <a:r>
              <a:rPr lang="en-US" sz="1850" b="1" i="1" spc="-50" dirty="0" err="1">
                <a:solidFill>
                  <a:srgbClr val="61468B"/>
                </a:solidFill>
              </a:rPr>
              <a:t>SmartList</a:t>
            </a:r>
            <a:r>
              <a:rPr lang="en-US" sz="1850" b="1" i="1" spc="-50" dirty="0">
                <a:solidFill>
                  <a:srgbClr val="61468B"/>
                </a:solidFill>
              </a:rPr>
              <a:t> </a:t>
            </a:r>
          </a:p>
        </p:txBody>
      </p:sp>
      <p:sp>
        <p:nvSpPr>
          <p:cNvPr id="19" name="TextBox 18">
            <a:extLst>
              <a:ext uri="{FF2B5EF4-FFF2-40B4-BE49-F238E27FC236}">
                <a16:creationId xmlns:a16="http://schemas.microsoft.com/office/drawing/2014/main" id="{78701EDF-2BDA-6861-299F-DC3FDFA7B1EF}"/>
              </a:ext>
            </a:extLst>
          </p:cNvPr>
          <p:cNvSpPr txBox="1"/>
          <p:nvPr/>
        </p:nvSpPr>
        <p:spPr>
          <a:xfrm>
            <a:off x="3727098" y="3276600"/>
            <a:ext cx="1297739" cy="369240"/>
          </a:xfrm>
          <a:prstGeom prst="rect">
            <a:avLst/>
          </a:prstGeom>
          <a:noFill/>
          <a:ln w="19050">
            <a:solidFill>
              <a:srgbClr val="7571B0"/>
            </a:solidFill>
          </a:ln>
        </p:spPr>
        <p:txBody>
          <a:bodyPr wrap="none" lIns="0" tIns="0" rIns="0" bIns="0" rtlCol="0" anchor="ctr">
            <a:noAutofit/>
          </a:bodyPr>
          <a:lstStyle/>
          <a:p>
            <a:pPr algn="ctr">
              <a:lnSpc>
                <a:spcPct val="90000"/>
              </a:lnSpc>
              <a:spcBef>
                <a:spcPts val="600"/>
              </a:spcBef>
            </a:pPr>
            <a:r>
              <a:rPr lang="en-US" sz="1850" b="1" i="1" spc="-50" dirty="0">
                <a:solidFill>
                  <a:srgbClr val="61468B"/>
                </a:solidFill>
              </a:rPr>
              <a:t>Posters</a:t>
            </a:r>
          </a:p>
        </p:txBody>
      </p:sp>
      <p:sp>
        <p:nvSpPr>
          <p:cNvPr id="20" name="TextBox 19">
            <a:extLst>
              <a:ext uri="{FF2B5EF4-FFF2-40B4-BE49-F238E27FC236}">
                <a16:creationId xmlns:a16="http://schemas.microsoft.com/office/drawing/2014/main" id="{B807E68E-3364-EA03-65FF-C81A0387A517}"/>
              </a:ext>
            </a:extLst>
          </p:cNvPr>
          <p:cNvSpPr txBox="1"/>
          <p:nvPr/>
        </p:nvSpPr>
        <p:spPr>
          <a:xfrm>
            <a:off x="8130945" y="158931"/>
            <a:ext cx="636438" cy="663219"/>
          </a:xfrm>
          <a:prstGeom prst="rect">
            <a:avLst/>
          </a:prstGeom>
          <a:noFill/>
          <a:ln w="19050">
            <a:solidFill>
              <a:srgbClr val="7571B0"/>
            </a:solidFill>
          </a:ln>
        </p:spPr>
        <p:txBody>
          <a:bodyPr wrap="none" lIns="0" tIns="0" rIns="0" bIns="0" rtlCol="0" anchor="ctr">
            <a:noAutofit/>
          </a:bodyPr>
          <a:lstStyle/>
          <a:p>
            <a:pPr algn="ctr">
              <a:lnSpc>
                <a:spcPct val="90000"/>
              </a:lnSpc>
              <a:spcBef>
                <a:spcPts val="600"/>
              </a:spcBef>
            </a:pPr>
            <a:r>
              <a:rPr lang="en-US" sz="1850" b="1" i="1" spc="-50">
                <a:solidFill>
                  <a:srgbClr val="61468B"/>
                </a:solidFill>
              </a:rPr>
              <a:t>Cable </a:t>
            </a:r>
          </a:p>
          <a:p>
            <a:pPr algn="ctr">
              <a:lnSpc>
                <a:spcPct val="90000"/>
              </a:lnSpc>
              <a:spcBef>
                <a:spcPts val="600"/>
              </a:spcBef>
            </a:pPr>
            <a:r>
              <a:rPr lang="en-US" sz="1850" b="1" i="1" spc="-50">
                <a:solidFill>
                  <a:srgbClr val="61468B"/>
                </a:solidFill>
              </a:rPr>
              <a:t>locks</a:t>
            </a:r>
          </a:p>
        </p:txBody>
      </p:sp>
      <p:sp>
        <p:nvSpPr>
          <p:cNvPr id="21" name="TextBox 20">
            <a:extLst>
              <a:ext uri="{FF2B5EF4-FFF2-40B4-BE49-F238E27FC236}">
                <a16:creationId xmlns:a16="http://schemas.microsoft.com/office/drawing/2014/main" id="{53927F08-0411-6B58-FE81-EC3D78EE278A}"/>
              </a:ext>
            </a:extLst>
          </p:cNvPr>
          <p:cNvSpPr txBox="1"/>
          <p:nvPr/>
        </p:nvSpPr>
        <p:spPr>
          <a:xfrm>
            <a:off x="5340182" y="3276600"/>
            <a:ext cx="1297739" cy="369240"/>
          </a:xfrm>
          <a:prstGeom prst="rect">
            <a:avLst/>
          </a:prstGeom>
          <a:noFill/>
          <a:ln w="19050">
            <a:solidFill>
              <a:srgbClr val="7571B0"/>
            </a:solidFill>
          </a:ln>
        </p:spPr>
        <p:txBody>
          <a:bodyPr wrap="none" lIns="0" tIns="0" rIns="0" bIns="0" rtlCol="0" anchor="ctr">
            <a:noAutofit/>
          </a:bodyPr>
          <a:lstStyle/>
          <a:p>
            <a:pPr algn="ctr">
              <a:lnSpc>
                <a:spcPct val="90000"/>
              </a:lnSpc>
              <a:spcBef>
                <a:spcPts val="600"/>
              </a:spcBef>
            </a:pPr>
            <a:r>
              <a:rPr lang="en-US" sz="1850" b="1" i="1" spc="-50">
                <a:solidFill>
                  <a:srgbClr val="61468B"/>
                </a:solidFill>
              </a:rPr>
              <a:t>Handouts</a:t>
            </a:r>
          </a:p>
        </p:txBody>
      </p:sp>
      <p:pic>
        <p:nvPicPr>
          <p:cNvPr id="5" name="Picture 4">
            <a:extLst>
              <a:ext uri="{FF2B5EF4-FFF2-40B4-BE49-F238E27FC236}">
                <a16:creationId xmlns:a16="http://schemas.microsoft.com/office/drawing/2014/main" id="{D57A911C-6FEF-B9AE-3DDC-F6BBF3D58A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0856" y="3721407"/>
            <a:ext cx="2397186" cy="3107845"/>
          </a:xfrm>
          <a:prstGeom prst="rect">
            <a:avLst/>
          </a:prstGeom>
        </p:spPr>
      </p:pic>
      <p:pic>
        <p:nvPicPr>
          <p:cNvPr id="10" name="Picture 9">
            <a:extLst>
              <a:ext uri="{FF2B5EF4-FFF2-40B4-BE49-F238E27FC236}">
                <a16:creationId xmlns:a16="http://schemas.microsoft.com/office/drawing/2014/main" id="{9C332EA1-F500-BA1D-BE22-FD68029F90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0261" y="3732777"/>
            <a:ext cx="2397187" cy="3096474"/>
          </a:xfrm>
          <a:prstGeom prst="rect">
            <a:avLst/>
          </a:prstGeom>
        </p:spPr>
      </p:pic>
      <p:pic>
        <p:nvPicPr>
          <p:cNvPr id="22" name="Picture 21">
            <a:extLst>
              <a:ext uri="{FF2B5EF4-FFF2-40B4-BE49-F238E27FC236}">
                <a16:creationId xmlns:a16="http://schemas.microsoft.com/office/drawing/2014/main" id="{0276A5A6-ED6B-3ACB-62F1-7A9535A88C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4108" y="3681877"/>
            <a:ext cx="2370427" cy="3074666"/>
          </a:xfrm>
          <a:prstGeom prst="rect">
            <a:avLst/>
          </a:prstGeom>
        </p:spPr>
      </p:pic>
      <p:pic>
        <p:nvPicPr>
          <p:cNvPr id="24" name="Picture 23">
            <a:extLst>
              <a:ext uri="{FF2B5EF4-FFF2-40B4-BE49-F238E27FC236}">
                <a16:creationId xmlns:a16="http://schemas.microsoft.com/office/drawing/2014/main" id="{9C943682-464A-BB78-53AF-7BBABA92DF91}"/>
              </a:ext>
            </a:extLst>
          </p:cNvPr>
          <p:cNvPicPr>
            <a:picLocks noChangeAspect="1"/>
          </p:cNvPicPr>
          <p:nvPr/>
        </p:nvPicPr>
        <p:blipFill>
          <a:blip r:embed="rId7"/>
          <a:stretch>
            <a:fillRect/>
          </a:stretch>
        </p:blipFill>
        <p:spPr>
          <a:xfrm>
            <a:off x="1771701" y="715821"/>
            <a:ext cx="5915025" cy="1543050"/>
          </a:xfrm>
          <a:prstGeom prst="rect">
            <a:avLst/>
          </a:prstGeom>
        </p:spPr>
      </p:pic>
    </p:spTree>
    <p:extLst>
      <p:ext uri="{BB962C8B-B14F-4D97-AF65-F5344CB8AC3E}">
        <p14:creationId xmlns:p14="http://schemas.microsoft.com/office/powerpoint/2010/main" val="197287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B8E59102-B9E6-4604-A1B8-B3E8E70250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936" y="806901"/>
            <a:ext cx="10512127" cy="549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1662E29-5011-4C22-AC05-E4409A49734B}"/>
              </a:ext>
            </a:extLst>
          </p:cNvPr>
          <p:cNvSpPr/>
          <p:nvPr/>
        </p:nvSpPr>
        <p:spPr>
          <a:xfrm>
            <a:off x="8109284" y="2800952"/>
            <a:ext cx="3157087" cy="165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40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177A33-464C-72CF-ED0A-62AA290A65D4}"/>
              </a:ext>
            </a:extLst>
          </p:cNvPr>
          <p:cNvSpPr>
            <a:spLocks noGrp="1"/>
          </p:cNvSpPr>
          <p:nvPr>
            <p:ph type="title"/>
          </p:nvPr>
        </p:nvSpPr>
        <p:spPr>
          <a:xfrm>
            <a:off x="4128368" y="4522156"/>
            <a:ext cx="4937937" cy="1363215"/>
          </a:xfrm>
        </p:spPr>
        <p:txBody>
          <a:bodyPr vert="horz" lIns="91440" tIns="45720" rIns="91440" bIns="45720" rtlCol="0" anchor="t">
            <a:normAutofit/>
          </a:bodyPr>
          <a:lstStyle/>
          <a:p>
            <a:pPr>
              <a:lnSpc>
                <a:spcPct val="90000"/>
              </a:lnSpc>
            </a:pPr>
            <a:r>
              <a:rPr lang="en-US" kern="1200">
                <a:solidFill>
                  <a:schemeClr val="tx1"/>
                </a:solidFill>
                <a:latin typeface="+mj-lt"/>
                <a:ea typeface="+mj-ea"/>
                <a:cs typeface="+mj-cs"/>
              </a:rPr>
              <a:t>What I do when I’m not working</a:t>
            </a:r>
          </a:p>
        </p:txBody>
      </p:sp>
      <p:sp>
        <p:nvSpPr>
          <p:cNvPr id="18" name="Freeform: Shape 1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Two dogs lying on a couch&#10;&#10;Description automatically generated">
            <a:extLst>
              <a:ext uri="{FF2B5EF4-FFF2-40B4-BE49-F238E27FC236}">
                <a16:creationId xmlns:a16="http://schemas.microsoft.com/office/drawing/2014/main" id="{5FACE6AF-76CB-8373-5DA0-135DE3FA0084}"/>
              </a:ext>
            </a:extLst>
          </p:cNvPr>
          <p:cNvPicPr>
            <a:picLocks noChangeAspect="1"/>
          </p:cNvPicPr>
          <p:nvPr/>
        </p:nvPicPr>
        <p:blipFill>
          <a:blip r:embed="rId3" cstate="email">
            <a:extLst>
              <a:ext uri="{28A0092B-C50C-407E-A947-70E740481C1C}">
                <a14:useLocalDpi xmlns:a14="http://schemas.microsoft.com/office/drawing/2010/main"/>
              </a:ext>
            </a:extLst>
          </a:blip>
          <a:srcRect r="-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Picture 5" descr="A child sitting on a rock structure&#10;&#10;Description automatically generated">
            <a:extLst>
              <a:ext uri="{FF2B5EF4-FFF2-40B4-BE49-F238E27FC236}">
                <a16:creationId xmlns:a16="http://schemas.microsoft.com/office/drawing/2014/main" id="{BDC4332A-8EBB-5DBB-706E-636F40009D7F}"/>
              </a:ext>
            </a:extLst>
          </p:cNvPr>
          <p:cNvPicPr>
            <a:picLocks noChangeAspect="1"/>
          </p:cNvPicPr>
          <p:nvPr/>
        </p:nvPicPr>
        <p:blipFill>
          <a:blip r:embed="rId4" cstate="email">
            <a:extLst>
              <a:ext uri="{28A0092B-C50C-407E-A947-70E740481C1C}">
                <a14:useLocalDpi xmlns:a14="http://schemas.microsoft.com/office/drawing/2010/main"/>
              </a:ext>
            </a:extLst>
          </a:blip>
          <a:srcRect r="-1"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2" name="Oval 2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wo children in green shirts&#10;&#10;Description automatically generated">
            <a:extLst>
              <a:ext uri="{FF2B5EF4-FFF2-40B4-BE49-F238E27FC236}">
                <a16:creationId xmlns:a16="http://schemas.microsoft.com/office/drawing/2014/main" id="{DB57E31C-1414-DB07-AE4E-6D640B6D1B2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4" name="Freeform: Shape 2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dog sitting in a field of flowers&#10;&#10;Description automatically generated">
            <a:extLst>
              <a:ext uri="{FF2B5EF4-FFF2-40B4-BE49-F238E27FC236}">
                <a16:creationId xmlns:a16="http://schemas.microsoft.com/office/drawing/2014/main" id="{5C90E48D-0087-7813-3295-19AAFC6A4EE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6" name="Freeform: Shape 2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horse in a field&#10;&#10;Description automatically generated">
            <a:extLst>
              <a:ext uri="{FF2B5EF4-FFF2-40B4-BE49-F238E27FC236}">
                <a16:creationId xmlns:a16="http://schemas.microsoft.com/office/drawing/2014/main" id="{4E76099F-AE90-B73F-B431-53E385D37E8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4754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F55C-A12C-45DC-E600-3705B59950F7}"/>
              </a:ext>
            </a:extLst>
          </p:cNvPr>
          <p:cNvSpPr>
            <a:spLocks noGrp="1"/>
          </p:cNvSpPr>
          <p:nvPr>
            <p:ph type="title"/>
          </p:nvPr>
        </p:nvSpPr>
        <p:spPr>
          <a:xfrm>
            <a:off x="838200" y="365125"/>
            <a:ext cx="10515600" cy="752475"/>
          </a:xfrm>
        </p:spPr>
        <p:txBody>
          <a:bodyPr>
            <a:normAutofit fontScale="90000"/>
          </a:bodyPr>
          <a:lstStyle/>
          <a:p>
            <a:pPr algn="ctr"/>
            <a:r>
              <a:rPr lang="en-US" sz="4800" b="1" dirty="0">
                <a:solidFill>
                  <a:schemeClr val="tx2"/>
                </a:solidFill>
                <a:latin typeface="+mn-lt"/>
              </a:rPr>
              <a:t>Facilitation</a:t>
            </a:r>
          </a:p>
        </p:txBody>
      </p:sp>
      <p:sp>
        <p:nvSpPr>
          <p:cNvPr id="6" name="Rectangle 5">
            <a:extLst>
              <a:ext uri="{FF2B5EF4-FFF2-40B4-BE49-F238E27FC236}">
                <a16:creationId xmlns:a16="http://schemas.microsoft.com/office/drawing/2014/main" id="{39CAE6D0-06C6-C451-542F-F44C79E98162}"/>
              </a:ext>
            </a:extLst>
          </p:cNvPr>
          <p:cNvSpPr/>
          <p:nvPr/>
        </p:nvSpPr>
        <p:spPr>
          <a:xfrm>
            <a:off x="5632450" y="6023340"/>
            <a:ext cx="5914443" cy="146304"/>
          </a:xfrm>
          <a:prstGeom prst="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09C0E7-D8F4-EC99-5D44-00155E6F41F1}"/>
              </a:ext>
            </a:extLst>
          </p:cNvPr>
          <p:cNvSpPr/>
          <p:nvPr/>
        </p:nvSpPr>
        <p:spPr>
          <a:xfrm>
            <a:off x="4738978" y="6023340"/>
            <a:ext cx="821743" cy="146304"/>
          </a:xfrm>
          <a:prstGeom prst="rect">
            <a:avLst/>
          </a:prstGeom>
          <a:solidFill>
            <a:srgbClr val="917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CAB150-B019-5BA3-B1FB-CAACC978F2CC}"/>
              </a:ext>
            </a:extLst>
          </p:cNvPr>
          <p:cNvSpPr/>
          <p:nvPr/>
        </p:nvSpPr>
        <p:spPr>
          <a:xfrm>
            <a:off x="2654146" y="6023340"/>
            <a:ext cx="2013103" cy="146304"/>
          </a:xfrm>
          <a:prstGeom prst="rect">
            <a:avLst/>
          </a:prstGeom>
          <a:solidFill>
            <a:srgbClr val="614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D2C5CE-E2F8-4F2B-0C7E-53896A45DA2F}"/>
              </a:ext>
            </a:extLst>
          </p:cNvPr>
          <p:cNvSpPr/>
          <p:nvPr/>
        </p:nvSpPr>
        <p:spPr>
          <a:xfrm>
            <a:off x="569314" y="6027359"/>
            <a:ext cx="2013103" cy="142285"/>
          </a:xfrm>
          <a:prstGeom prst="rect">
            <a:avLst/>
          </a:prstGeom>
          <a:solidFill>
            <a:srgbClr val="CFC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F100E6F-EF83-37FE-55E2-6E6FC72074F3}"/>
              </a:ext>
            </a:extLst>
          </p:cNvPr>
          <p:cNvSpPr/>
          <p:nvPr/>
        </p:nvSpPr>
        <p:spPr>
          <a:xfrm>
            <a:off x="1066799" y="1351170"/>
            <a:ext cx="10168327" cy="848690"/>
          </a:xfrm>
          <a:prstGeom prst="roundRect">
            <a:avLst/>
          </a:prstGeom>
          <a:solidFill>
            <a:srgbClr val="614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Delivered by MA- or PhD-level study team member employed by the health system</a:t>
            </a:r>
          </a:p>
        </p:txBody>
      </p:sp>
      <p:sp>
        <p:nvSpPr>
          <p:cNvPr id="13" name="Rectangle: Rounded Corners 12">
            <a:extLst>
              <a:ext uri="{FF2B5EF4-FFF2-40B4-BE49-F238E27FC236}">
                <a16:creationId xmlns:a16="http://schemas.microsoft.com/office/drawing/2014/main" id="{BA3D0418-1635-A8E6-E767-EF8828AA87DD}"/>
              </a:ext>
            </a:extLst>
          </p:cNvPr>
          <p:cNvSpPr/>
          <p:nvPr/>
        </p:nvSpPr>
        <p:spPr>
          <a:xfrm>
            <a:off x="1066799" y="2433430"/>
            <a:ext cx="10168327" cy="609600"/>
          </a:xfrm>
          <a:prstGeom prst="roundRect">
            <a:avLst/>
          </a:prstGeom>
          <a:solidFill>
            <a:srgbClr val="A08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Activities included:</a:t>
            </a:r>
          </a:p>
        </p:txBody>
      </p:sp>
      <p:sp>
        <p:nvSpPr>
          <p:cNvPr id="14" name="Rectangle: Rounded Corners 13">
            <a:extLst>
              <a:ext uri="{FF2B5EF4-FFF2-40B4-BE49-F238E27FC236}">
                <a16:creationId xmlns:a16="http://schemas.microsoft.com/office/drawing/2014/main" id="{430A0E04-AE2C-8862-2946-418247C8C399}"/>
              </a:ext>
            </a:extLst>
          </p:cNvPr>
          <p:cNvSpPr/>
          <p:nvPr/>
        </p:nvSpPr>
        <p:spPr>
          <a:xfrm>
            <a:off x="8126166" y="3241507"/>
            <a:ext cx="3108960" cy="2286000"/>
          </a:xfrm>
          <a:prstGeom prst="roundRect">
            <a:avLst/>
          </a:prstGeom>
          <a:solidFill>
            <a:srgbClr val="D8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tx1"/>
                </a:solidFill>
              </a:rPr>
              <a:t>Providing audit and feedback &amp; updates </a:t>
            </a:r>
          </a:p>
          <a:p>
            <a:pPr marL="0" lvl="1" algn="ctr"/>
            <a:r>
              <a:rPr lang="en-US" i="1" dirty="0">
                <a:solidFill>
                  <a:schemeClr val="tx1"/>
                </a:solidFill>
              </a:rPr>
              <a:t>Example: sharing S.A.F.E. Firearm delivery numbers with each clinic</a:t>
            </a:r>
          </a:p>
        </p:txBody>
      </p:sp>
      <p:sp>
        <p:nvSpPr>
          <p:cNvPr id="15" name="Rectangle: Rounded Corners 14">
            <a:extLst>
              <a:ext uri="{FF2B5EF4-FFF2-40B4-BE49-F238E27FC236}">
                <a16:creationId xmlns:a16="http://schemas.microsoft.com/office/drawing/2014/main" id="{662C5A8F-78E9-3690-427D-145A42F36646}"/>
              </a:ext>
            </a:extLst>
          </p:cNvPr>
          <p:cNvSpPr/>
          <p:nvPr/>
        </p:nvSpPr>
        <p:spPr>
          <a:xfrm>
            <a:off x="1066799" y="3276600"/>
            <a:ext cx="3108960" cy="2286000"/>
          </a:xfrm>
          <a:prstGeom prst="roundRect">
            <a:avLst/>
          </a:prstGeom>
          <a:solidFill>
            <a:srgbClr val="D8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tx1"/>
                </a:solidFill>
              </a:rPr>
              <a:t>Developing implementation plan</a:t>
            </a:r>
          </a:p>
          <a:p>
            <a:pPr marL="0" lvl="1" algn="ctr"/>
            <a:r>
              <a:rPr lang="en-US" i="1" dirty="0">
                <a:solidFill>
                  <a:schemeClr val="tx1"/>
                </a:solidFill>
              </a:rPr>
              <a:t>Example: meeting with physician champion to plan for S.A.F.E. Firearm delivery at their clinic </a:t>
            </a:r>
          </a:p>
        </p:txBody>
      </p:sp>
      <p:sp>
        <p:nvSpPr>
          <p:cNvPr id="16" name="Rectangle: Rounded Corners 15">
            <a:extLst>
              <a:ext uri="{FF2B5EF4-FFF2-40B4-BE49-F238E27FC236}">
                <a16:creationId xmlns:a16="http://schemas.microsoft.com/office/drawing/2014/main" id="{2DE73A54-1C46-DC71-B5B2-DF657676A28B}"/>
              </a:ext>
            </a:extLst>
          </p:cNvPr>
          <p:cNvSpPr/>
          <p:nvPr/>
        </p:nvSpPr>
        <p:spPr>
          <a:xfrm>
            <a:off x="4596482" y="3276600"/>
            <a:ext cx="3108960" cy="2286000"/>
          </a:xfrm>
          <a:prstGeom prst="roundRect">
            <a:avLst/>
          </a:prstGeom>
          <a:solidFill>
            <a:srgbClr val="D8C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b="1" dirty="0">
                <a:solidFill>
                  <a:schemeClr val="tx1"/>
                </a:solidFill>
              </a:rPr>
              <a:t>Coaching &amp; instruction</a:t>
            </a:r>
          </a:p>
          <a:p>
            <a:pPr marL="0" lvl="1" algn="ctr"/>
            <a:r>
              <a:rPr lang="en-US" i="1" dirty="0">
                <a:solidFill>
                  <a:schemeClr val="tx1"/>
                </a:solidFill>
              </a:rPr>
              <a:t>Example: Reminders about proper S.A.F.E. Firearm delivery</a:t>
            </a:r>
          </a:p>
        </p:txBody>
      </p:sp>
      <p:pic>
        <p:nvPicPr>
          <p:cNvPr id="17" name="Picture 6" descr="Melissa Maye, PhD | Henry Ford Health - Detroit, MI">
            <a:extLst>
              <a:ext uri="{FF2B5EF4-FFF2-40B4-BE49-F238E27FC236}">
                <a16:creationId xmlns:a16="http://schemas.microsoft.com/office/drawing/2014/main" id="{D39B5B9C-652A-F258-B1AE-F02505E313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424" y="124497"/>
            <a:ext cx="1166813" cy="16335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C5F7246-842A-4483-B359-9B8EAAA75F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06763" y="123879"/>
            <a:ext cx="1166813" cy="1627473"/>
          </a:xfrm>
          <a:prstGeom prst="rect">
            <a:avLst/>
          </a:prstGeom>
        </p:spPr>
      </p:pic>
    </p:spTree>
    <p:extLst>
      <p:ext uri="{BB962C8B-B14F-4D97-AF65-F5344CB8AC3E}">
        <p14:creationId xmlns:p14="http://schemas.microsoft.com/office/powerpoint/2010/main" val="393981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B95EE9-78C5-5A1C-074E-E1D7DC43F0FD}"/>
              </a:ext>
            </a:extLst>
          </p:cNvPr>
          <p:cNvSpPr>
            <a:spLocks noGrp="1"/>
          </p:cNvSpPr>
          <p:nvPr>
            <p:ph type="title"/>
          </p:nvPr>
        </p:nvSpPr>
        <p:spPr>
          <a:xfrm>
            <a:off x="1773890" y="389501"/>
            <a:ext cx="7683506" cy="1017270"/>
          </a:xfrm>
        </p:spPr>
        <p:txBody>
          <a:bodyPr>
            <a:normAutofit fontScale="90000"/>
          </a:bodyPr>
          <a:lstStyle/>
          <a:p>
            <a:pPr algn="ctr"/>
            <a:r>
              <a:rPr lang="en-US" sz="3200" dirty="0">
                <a:solidFill>
                  <a:schemeClr val="accent1"/>
                </a:solidFill>
              </a:rPr>
              <a:t>Hybrid type III effectiveness implementation trial – longitudinal cluster RCT </a:t>
            </a:r>
          </a:p>
        </p:txBody>
      </p:sp>
      <p:graphicFrame>
        <p:nvGraphicFramePr>
          <p:cNvPr id="5" name="Diagram 4">
            <a:extLst>
              <a:ext uri="{FF2B5EF4-FFF2-40B4-BE49-F238E27FC236}">
                <a16:creationId xmlns:a16="http://schemas.microsoft.com/office/drawing/2014/main" id="{137BFCB3-1E3E-2C35-B44D-9729433E5C1D}"/>
              </a:ext>
            </a:extLst>
          </p:cNvPr>
          <p:cNvGraphicFramePr/>
          <p:nvPr>
            <p:extLst>
              <p:ext uri="{D42A27DB-BD31-4B8C-83A1-F6EECF244321}">
                <p14:modId xmlns:p14="http://schemas.microsoft.com/office/powerpoint/2010/main" val="1990331428"/>
              </p:ext>
            </p:extLst>
          </p:nvPr>
        </p:nvGraphicFramePr>
        <p:xfrm>
          <a:off x="2281030" y="1406771"/>
          <a:ext cx="7444409" cy="4786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F62047A-021A-2E23-509A-693E1F14F732}"/>
              </a:ext>
            </a:extLst>
          </p:cNvPr>
          <p:cNvSpPr txBox="1"/>
          <p:nvPr/>
        </p:nvSpPr>
        <p:spPr>
          <a:xfrm>
            <a:off x="3329643" y="5916732"/>
            <a:ext cx="4572000" cy="276999"/>
          </a:xfrm>
          <a:prstGeom prst="rect">
            <a:avLst/>
          </a:prstGeom>
          <a:noFill/>
        </p:spPr>
        <p:txBody>
          <a:bodyPr wrap="square">
            <a:spAutoFit/>
          </a:bodyPr>
          <a:lstStyle/>
          <a:p>
            <a:pPr algn="ctr"/>
            <a:r>
              <a:rPr lang="en-US" sz="1200" b="1" dirty="0">
                <a:solidFill>
                  <a:srgbClr val="000000"/>
                </a:solidFill>
              </a:rPr>
              <a:t>Source. </a:t>
            </a:r>
            <a:r>
              <a:rPr lang="en-US" sz="1200" dirty="0">
                <a:solidFill>
                  <a:srgbClr val="000000"/>
                </a:solidFill>
              </a:rPr>
              <a:t>Beidas et al. (2022), </a:t>
            </a:r>
            <a:r>
              <a:rPr lang="en-US" sz="1200" i="1" dirty="0">
                <a:solidFill>
                  <a:srgbClr val="000000"/>
                </a:solidFill>
              </a:rPr>
              <a:t>Imp Sci </a:t>
            </a:r>
          </a:p>
        </p:txBody>
      </p:sp>
    </p:spTree>
    <p:extLst>
      <p:ext uri="{BB962C8B-B14F-4D97-AF65-F5344CB8AC3E}">
        <p14:creationId xmlns:p14="http://schemas.microsoft.com/office/powerpoint/2010/main" val="413823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61B58-A894-10C9-1E6F-8BDFC13FC3F4}"/>
              </a:ext>
            </a:extLst>
          </p:cNvPr>
          <p:cNvSpPr>
            <a:spLocks noGrp="1"/>
          </p:cNvSpPr>
          <p:nvPr>
            <p:ph type="body" sz="quarter" idx="13"/>
          </p:nvPr>
        </p:nvSpPr>
        <p:spPr/>
        <p:txBody>
          <a:bodyPr>
            <a:normAutofit fontScale="92500" lnSpcReduction="10000"/>
          </a:bodyPr>
          <a:lstStyle/>
          <a:p>
            <a:r>
              <a:rPr lang="en-US" dirty="0"/>
              <a:t>Primary – implementation  </a:t>
            </a:r>
          </a:p>
        </p:txBody>
      </p:sp>
      <p:sp>
        <p:nvSpPr>
          <p:cNvPr id="3" name="Title 2">
            <a:extLst>
              <a:ext uri="{FF2B5EF4-FFF2-40B4-BE49-F238E27FC236}">
                <a16:creationId xmlns:a16="http://schemas.microsoft.com/office/drawing/2014/main" id="{3AB653F2-0CF2-7C89-0066-9BD19E91F8AF}"/>
              </a:ext>
            </a:extLst>
          </p:cNvPr>
          <p:cNvSpPr>
            <a:spLocks noGrp="1"/>
          </p:cNvSpPr>
          <p:nvPr>
            <p:ph type="title"/>
          </p:nvPr>
        </p:nvSpPr>
        <p:spPr/>
        <p:txBody>
          <a:bodyPr/>
          <a:lstStyle/>
          <a:p>
            <a:r>
              <a:rPr lang="en-US" dirty="0"/>
              <a:t>Outcomes</a:t>
            </a:r>
          </a:p>
        </p:txBody>
      </p:sp>
      <p:sp>
        <p:nvSpPr>
          <p:cNvPr id="4" name="Text Placeholder 3">
            <a:extLst>
              <a:ext uri="{FF2B5EF4-FFF2-40B4-BE49-F238E27FC236}">
                <a16:creationId xmlns:a16="http://schemas.microsoft.com/office/drawing/2014/main" id="{5BF525D2-2E02-0C0F-14B1-CA90C5C71D41}"/>
              </a:ext>
            </a:extLst>
          </p:cNvPr>
          <p:cNvSpPr>
            <a:spLocks noGrp="1"/>
          </p:cNvSpPr>
          <p:nvPr>
            <p:ph type="body" sz="quarter" idx="18"/>
          </p:nvPr>
        </p:nvSpPr>
        <p:spPr/>
        <p:txBody>
          <a:bodyPr/>
          <a:lstStyle/>
          <a:p>
            <a:r>
              <a:rPr lang="en-US" dirty="0">
                <a:highlight>
                  <a:srgbClr val="00FFFF"/>
                </a:highlight>
              </a:rPr>
              <a:t>Reach – defined by proportion of well-visits within each condition that received safety counseling + lock offered </a:t>
            </a:r>
          </a:p>
        </p:txBody>
      </p:sp>
      <p:sp>
        <p:nvSpPr>
          <p:cNvPr id="5" name="Text Placeholder 4">
            <a:extLst>
              <a:ext uri="{FF2B5EF4-FFF2-40B4-BE49-F238E27FC236}">
                <a16:creationId xmlns:a16="http://schemas.microsoft.com/office/drawing/2014/main" id="{F8F2671A-1948-C6DB-47C0-D3BC4A988733}"/>
              </a:ext>
            </a:extLst>
          </p:cNvPr>
          <p:cNvSpPr>
            <a:spLocks noGrp="1"/>
          </p:cNvSpPr>
          <p:nvPr>
            <p:ph type="body" sz="quarter" idx="22"/>
          </p:nvPr>
        </p:nvSpPr>
        <p:spPr/>
        <p:txBody>
          <a:bodyPr>
            <a:normAutofit fontScale="92500"/>
          </a:bodyPr>
          <a:lstStyle/>
          <a:p>
            <a:r>
              <a:rPr lang="en-US" dirty="0">
                <a:highlight>
                  <a:srgbClr val="00FFFF"/>
                </a:highlight>
              </a:rPr>
              <a:t>Parent storage behavior – proportion of parents who were not storing firearms securely to start who changed their behavior to store more securely</a:t>
            </a:r>
          </a:p>
        </p:txBody>
      </p:sp>
      <p:sp>
        <p:nvSpPr>
          <p:cNvPr id="6" name="Text Placeholder 5">
            <a:extLst>
              <a:ext uri="{FF2B5EF4-FFF2-40B4-BE49-F238E27FC236}">
                <a16:creationId xmlns:a16="http://schemas.microsoft.com/office/drawing/2014/main" id="{A7B75112-973B-B3A6-C784-F99D8DAE01AD}"/>
              </a:ext>
            </a:extLst>
          </p:cNvPr>
          <p:cNvSpPr>
            <a:spLocks noGrp="1"/>
          </p:cNvSpPr>
          <p:nvPr>
            <p:ph type="body" sz="quarter" idx="23"/>
          </p:nvPr>
        </p:nvSpPr>
        <p:spPr/>
        <p:txBody>
          <a:bodyPr>
            <a:normAutofit fontScale="85000" lnSpcReduction="10000"/>
          </a:bodyPr>
          <a:lstStyle/>
          <a:p>
            <a:r>
              <a:rPr lang="en-US" dirty="0"/>
              <a:t>Secondary – mechanisms and fidelity	</a:t>
            </a:r>
          </a:p>
        </p:txBody>
      </p:sp>
      <p:sp>
        <p:nvSpPr>
          <p:cNvPr id="7" name="Text Placeholder 6">
            <a:extLst>
              <a:ext uri="{FF2B5EF4-FFF2-40B4-BE49-F238E27FC236}">
                <a16:creationId xmlns:a16="http://schemas.microsoft.com/office/drawing/2014/main" id="{B55CCF9F-91BC-2BA8-6276-678F84A63DBD}"/>
              </a:ext>
            </a:extLst>
          </p:cNvPr>
          <p:cNvSpPr>
            <a:spLocks noGrp="1"/>
          </p:cNvSpPr>
          <p:nvPr>
            <p:ph type="body" sz="quarter" idx="25"/>
          </p:nvPr>
        </p:nvSpPr>
        <p:spPr/>
        <p:txBody>
          <a:bodyPr>
            <a:normAutofit fontScale="92500" lnSpcReduction="10000"/>
          </a:bodyPr>
          <a:lstStyle/>
          <a:p>
            <a:r>
              <a:rPr lang="en-US" dirty="0"/>
              <a:t>Secondary - effectiveness</a:t>
            </a:r>
          </a:p>
        </p:txBody>
      </p:sp>
      <p:sp>
        <p:nvSpPr>
          <p:cNvPr id="8" name="Text Placeholder 7">
            <a:extLst>
              <a:ext uri="{FF2B5EF4-FFF2-40B4-BE49-F238E27FC236}">
                <a16:creationId xmlns:a16="http://schemas.microsoft.com/office/drawing/2014/main" id="{56EFEC77-DAE6-898A-8572-73148BCF3A76}"/>
              </a:ext>
            </a:extLst>
          </p:cNvPr>
          <p:cNvSpPr>
            <a:spLocks noGrp="1"/>
          </p:cNvSpPr>
          <p:nvPr>
            <p:ph type="body" sz="quarter" idx="26"/>
          </p:nvPr>
        </p:nvSpPr>
        <p:spPr/>
        <p:txBody>
          <a:bodyPr/>
          <a:lstStyle/>
          <a:p>
            <a:r>
              <a:rPr lang="en-US" dirty="0"/>
              <a:t>Cost analysis </a:t>
            </a:r>
          </a:p>
        </p:txBody>
      </p:sp>
      <p:sp>
        <p:nvSpPr>
          <p:cNvPr id="9" name="Text Placeholder 8">
            <a:extLst>
              <a:ext uri="{FF2B5EF4-FFF2-40B4-BE49-F238E27FC236}">
                <a16:creationId xmlns:a16="http://schemas.microsoft.com/office/drawing/2014/main" id="{23A9840F-D10A-ADFD-56B2-6A8B18573F62}"/>
              </a:ext>
            </a:extLst>
          </p:cNvPr>
          <p:cNvSpPr>
            <a:spLocks noGrp="1"/>
          </p:cNvSpPr>
          <p:nvPr>
            <p:ph type="body" sz="quarter" idx="27"/>
          </p:nvPr>
        </p:nvSpPr>
        <p:spPr>
          <a:xfrm>
            <a:off x="332866" y="4543119"/>
            <a:ext cx="5239764" cy="1673881"/>
          </a:xfrm>
        </p:spPr>
        <p:txBody>
          <a:bodyPr>
            <a:normAutofit fontScale="77500" lnSpcReduction="20000"/>
          </a:bodyPr>
          <a:lstStyle/>
          <a:p>
            <a:pPr marL="285750" indent="-285750">
              <a:buFont typeface="Arial" panose="020B0604020202020204" pitchFamily="34" charset="0"/>
              <a:buChar char="•"/>
            </a:pPr>
            <a:r>
              <a:rPr lang="en-US" sz="2100" dirty="0"/>
              <a:t>Qualitative interviews with leaders and clinicians</a:t>
            </a:r>
          </a:p>
          <a:p>
            <a:pPr marL="285750" indent="-285750">
              <a:buFont typeface="Arial" panose="020B0604020202020204" pitchFamily="34" charset="0"/>
              <a:buChar char="•"/>
            </a:pPr>
            <a:r>
              <a:rPr lang="en-US" sz="2100" dirty="0"/>
              <a:t>Clinician survey</a:t>
            </a:r>
          </a:p>
          <a:p>
            <a:pPr marL="971550" lvl="1" indent="-285750">
              <a:buFont typeface="Arial" panose="020B0604020202020204" pitchFamily="34" charset="0"/>
              <a:buChar char="•"/>
            </a:pPr>
            <a:r>
              <a:rPr lang="en-US" sz="2100" dirty="0"/>
              <a:t>Moderators – clinician attitudes towards suicide prevention, org climate, leadership qualities </a:t>
            </a:r>
          </a:p>
          <a:p>
            <a:pPr marL="971550" lvl="1" indent="-285750">
              <a:buFont typeface="Arial" panose="020B0604020202020204" pitchFamily="34" charset="0"/>
              <a:buChar char="•"/>
            </a:pPr>
            <a:r>
              <a:rPr lang="en-US" sz="2100" dirty="0"/>
              <a:t>Mediation - clinic adaptive reserve</a:t>
            </a:r>
          </a:p>
          <a:p>
            <a:pPr marL="285750" indent="-285750">
              <a:buFont typeface="Arial" panose="020B0604020202020204" pitchFamily="34" charset="0"/>
              <a:buChar char="•"/>
            </a:pPr>
            <a:endParaRPr lang="en-US" dirty="0"/>
          </a:p>
        </p:txBody>
      </p:sp>
      <p:sp>
        <p:nvSpPr>
          <p:cNvPr id="10" name="Text Placeholder 9">
            <a:extLst>
              <a:ext uri="{FF2B5EF4-FFF2-40B4-BE49-F238E27FC236}">
                <a16:creationId xmlns:a16="http://schemas.microsoft.com/office/drawing/2014/main" id="{8372D58A-A1EF-B083-4ED4-73BE654CFA59}"/>
              </a:ext>
            </a:extLst>
          </p:cNvPr>
          <p:cNvSpPr>
            <a:spLocks noGrp="1"/>
          </p:cNvSpPr>
          <p:nvPr>
            <p:ph type="body" sz="quarter" idx="28"/>
          </p:nvPr>
        </p:nvSpPr>
        <p:spPr/>
        <p:txBody>
          <a:bodyPr>
            <a:normAutofit/>
          </a:bodyPr>
          <a:lstStyle/>
          <a:p>
            <a:r>
              <a:rPr lang="en-US" dirty="0"/>
              <a:t>Total costs to implement in each condition </a:t>
            </a:r>
          </a:p>
          <a:p>
            <a:r>
              <a:rPr lang="en-US" dirty="0"/>
              <a:t>Cost effectiveness per patient reached for practice facilitation </a:t>
            </a:r>
          </a:p>
        </p:txBody>
      </p:sp>
      <p:sp>
        <p:nvSpPr>
          <p:cNvPr id="11" name="Text Placeholder 10">
            <a:extLst>
              <a:ext uri="{FF2B5EF4-FFF2-40B4-BE49-F238E27FC236}">
                <a16:creationId xmlns:a16="http://schemas.microsoft.com/office/drawing/2014/main" id="{F648021B-58DB-E185-A514-27C2DE775E2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1164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53A3-B970-5C86-EFB9-1C394DF12432}"/>
              </a:ext>
            </a:extLst>
          </p:cNvPr>
          <p:cNvSpPr>
            <a:spLocks noGrp="1"/>
          </p:cNvSpPr>
          <p:nvPr>
            <p:ph type="title"/>
          </p:nvPr>
        </p:nvSpPr>
        <p:spPr>
          <a:xfrm>
            <a:off x="332868" y="365125"/>
            <a:ext cx="11020932" cy="1325563"/>
          </a:xfrm>
        </p:spPr>
        <p:txBody>
          <a:bodyPr>
            <a:normAutofit/>
          </a:bodyPr>
          <a:lstStyle/>
          <a:p>
            <a:r>
              <a:rPr lang="en-US" dirty="0">
                <a:solidFill>
                  <a:schemeClr val="accent1"/>
                </a:solidFill>
                <a:cs typeface="Calibri Light"/>
              </a:rPr>
              <a:t>Parent Survey Recruitment Methods</a:t>
            </a:r>
          </a:p>
        </p:txBody>
      </p:sp>
      <p:sp>
        <p:nvSpPr>
          <p:cNvPr id="3" name="Content Placeholder 2">
            <a:extLst>
              <a:ext uri="{FF2B5EF4-FFF2-40B4-BE49-F238E27FC236}">
                <a16:creationId xmlns:a16="http://schemas.microsoft.com/office/drawing/2014/main" id="{3F5DA953-D790-4894-C7AB-7951E457A257}"/>
              </a:ext>
            </a:extLst>
          </p:cNvPr>
          <p:cNvSpPr txBox="1">
            <a:spLocks/>
          </p:cNvSpPr>
          <p:nvPr/>
        </p:nvSpPr>
        <p:spPr>
          <a:xfrm>
            <a:off x="332868" y="1690688"/>
            <a:ext cx="11020932" cy="4351338"/>
          </a:xfrm>
          <a:prstGeom prst="rect">
            <a:avLst/>
          </a:prstGeom>
        </p:spPr>
        <p:txBody>
          <a:bodyPr vert="horz" lIns="68580" tIns="34290" rIns="68580" bIns="3429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Randomized intensive recruitment batches</a:t>
            </a:r>
          </a:p>
          <a:p>
            <a:pPr lvl="2"/>
            <a:r>
              <a:rPr lang="en-US" dirty="0">
                <a:cs typeface="Calibri"/>
              </a:rPr>
              <a:t>Stratified sample (by age, clinic size, race) of 50 individuals every 2 weeks </a:t>
            </a:r>
          </a:p>
          <a:p>
            <a:pPr lvl="2"/>
            <a:r>
              <a:rPr lang="en-US" dirty="0">
                <a:cs typeface="Calibri"/>
              </a:rPr>
              <a:t>3 rounds of calls, automated texts, emails, patient portal messages (HFH), and mailings (HFH)</a:t>
            </a:r>
          </a:p>
          <a:p>
            <a:pPr lvl="2"/>
            <a:r>
              <a:rPr lang="en-US" dirty="0">
                <a:ea typeface="Calibri"/>
                <a:cs typeface="Calibri"/>
              </a:rPr>
              <a:t>2,650 patients received intensive recruitment with an 36.8% response rate</a:t>
            </a:r>
          </a:p>
          <a:p>
            <a:pPr marL="914400" lvl="2" indent="0">
              <a:buNone/>
            </a:pPr>
            <a:endParaRPr lang="en-US" dirty="0">
              <a:ea typeface="Calibri"/>
              <a:cs typeface="Calibri"/>
            </a:endParaRPr>
          </a:p>
          <a:p>
            <a:r>
              <a:rPr lang="en-US" dirty="0">
                <a:cs typeface="Calibri"/>
              </a:rPr>
              <a:t>Larger automation-based recruitment batches </a:t>
            </a:r>
          </a:p>
          <a:p>
            <a:pPr lvl="2"/>
            <a:r>
              <a:rPr lang="en-US" dirty="0">
                <a:cs typeface="Calibri"/>
              </a:rPr>
              <a:t>3 rounds of automated texts and emails sent via REDCap</a:t>
            </a:r>
          </a:p>
          <a:p>
            <a:pPr lvl="2"/>
            <a:r>
              <a:rPr lang="en-US" dirty="0">
                <a:cs typeface="Calibri"/>
              </a:rPr>
              <a:t>37,271 patients received automated recruitment with an 12.5% response rate</a:t>
            </a:r>
          </a:p>
          <a:p>
            <a:pPr marL="914400" lvl="2" indent="0">
              <a:buFont typeface="Wingdings" panose="05000000000000000000" pitchFamily="2" charset="2"/>
              <a:buNone/>
            </a:pPr>
            <a:endParaRPr lang="en-US" dirty="0">
              <a:cs typeface="Calibri"/>
            </a:endParaRPr>
          </a:p>
        </p:txBody>
      </p:sp>
    </p:spTree>
    <p:extLst>
      <p:ext uri="{BB962C8B-B14F-4D97-AF65-F5344CB8AC3E}">
        <p14:creationId xmlns:p14="http://schemas.microsoft.com/office/powerpoint/2010/main" val="2620583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F55C-A12C-45DC-E600-3705B59950F7}"/>
              </a:ext>
            </a:extLst>
          </p:cNvPr>
          <p:cNvSpPr>
            <a:spLocks noGrp="1"/>
          </p:cNvSpPr>
          <p:nvPr>
            <p:ph type="title"/>
          </p:nvPr>
        </p:nvSpPr>
        <p:spPr>
          <a:xfrm>
            <a:off x="838200" y="641350"/>
            <a:ext cx="10515600" cy="752475"/>
          </a:xfrm>
        </p:spPr>
        <p:txBody>
          <a:bodyPr>
            <a:normAutofit fontScale="90000"/>
          </a:bodyPr>
          <a:lstStyle/>
          <a:p>
            <a:pPr algn="ctr"/>
            <a:r>
              <a:rPr lang="en-US" sz="4800" b="1" dirty="0">
                <a:solidFill>
                  <a:schemeClr val="tx2"/>
                </a:solidFill>
                <a:latin typeface="+mn-lt"/>
              </a:rPr>
              <a:t>Clinical significance threshold</a:t>
            </a:r>
          </a:p>
        </p:txBody>
      </p:sp>
      <p:sp>
        <p:nvSpPr>
          <p:cNvPr id="3" name="Content Placeholder 2">
            <a:extLst>
              <a:ext uri="{FF2B5EF4-FFF2-40B4-BE49-F238E27FC236}">
                <a16:creationId xmlns:a16="http://schemas.microsoft.com/office/drawing/2014/main" id="{4EA70712-D498-AD72-F089-E98472BE0324}"/>
              </a:ext>
            </a:extLst>
          </p:cNvPr>
          <p:cNvSpPr>
            <a:spLocks noGrp="1"/>
          </p:cNvSpPr>
          <p:nvPr>
            <p:ph idx="1"/>
          </p:nvPr>
        </p:nvSpPr>
        <p:spPr>
          <a:xfrm>
            <a:off x="956663" y="1931221"/>
            <a:ext cx="6019800" cy="3305705"/>
          </a:xfrm>
        </p:spPr>
        <p:txBody>
          <a:bodyPr>
            <a:normAutofit fontScale="92500"/>
          </a:bodyPr>
          <a:lstStyle/>
          <a:p>
            <a:pPr marL="0" indent="0" algn="ctr">
              <a:buClr>
                <a:srgbClr val="917EAE"/>
              </a:buClr>
              <a:buSzPct val="75000"/>
              <a:buNone/>
            </a:pPr>
            <a:r>
              <a:rPr lang="en-US" sz="3600" dirty="0"/>
              <a:t>Before trial launch, we gathered input from clinicians and health system leadership to identify what they would consider a </a:t>
            </a:r>
            <a:r>
              <a:rPr lang="en-US" sz="3600" b="1" dirty="0">
                <a:solidFill>
                  <a:srgbClr val="917EAE"/>
                </a:solidFill>
              </a:rPr>
              <a:t>clinically meaningful difference</a:t>
            </a:r>
          </a:p>
          <a:p>
            <a:pPr marL="0" indent="0" algn="ctr">
              <a:buClr>
                <a:srgbClr val="917EAE"/>
              </a:buClr>
              <a:buSzPct val="75000"/>
              <a:buNone/>
            </a:pPr>
            <a:endParaRPr lang="en-US" sz="3600" dirty="0"/>
          </a:p>
        </p:txBody>
      </p:sp>
      <p:sp>
        <p:nvSpPr>
          <p:cNvPr id="6" name="Rectangle 5">
            <a:extLst>
              <a:ext uri="{FF2B5EF4-FFF2-40B4-BE49-F238E27FC236}">
                <a16:creationId xmlns:a16="http://schemas.microsoft.com/office/drawing/2014/main" id="{39CAE6D0-06C6-C451-542F-F44C79E98162}"/>
              </a:ext>
            </a:extLst>
          </p:cNvPr>
          <p:cNvSpPr/>
          <p:nvPr/>
        </p:nvSpPr>
        <p:spPr>
          <a:xfrm>
            <a:off x="5632450" y="6023340"/>
            <a:ext cx="5914443" cy="146304"/>
          </a:xfrm>
          <a:prstGeom prst="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09C0E7-D8F4-EC99-5D44-00155E6F41F1}"/>
              </a:ext>
            </a:extLst>
          </p:cNvPr>
          <p:cNvSpPr/>
          <p:nvPr/>
        </p:nvSpPr>
        <p:spPr>
          <a:xfrm>
            <a:off x="4738978" y="6023340"/>
            <a:ext cx="821743" cy="146304"/>
          </a:xfrm>
          <a:prstGeom prst="rect">
            <a:avLst/>
          </a:prstGeom>
          <a:solidFill>
            <a:srgbClr val="917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CAB150-B019-5BA3-B1FB-CAACC978F2CC}"/>
              </a:ext>
            </a:extLst>
          </p:cNvPr>
          <p:cNvSpPr/>
          <p:nvPr/>
        </p:nvSpPr>
        <p:spPr>
          <a:xfrm>
            <a:off x="2654146" y="6023340"/>
            <a:ext cx="2013103" cy="146304"/>
          </a:xfrm>
          <a:prstGeom prst="rect">
            <a:avLst/>
          </a:prstGeom>
          <a:solidFill>
            <a:srgbClr val="614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D2C5CE-E2F8-4F2B-0C7E-53896A45DA2F}"/>
              </a:ext>
            </a:extLst>
          </p:cNvPr>
          <p:cNvSpPr/>
          <p:nvPr/>
        </p:nvSpPr>
        <p:spPr>
          <a:xfrm>
            <a:off x="569314" y="6027359"/>
            <a:ext cx="2013103" cy="142285"/>
          </a:xfrm>
          <a:prstGeom prst="rect">
            <a:avLst/>
          </a:prstGeom>
          <a:solidFill>
            <a:srgbClr val="CFC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2E840CC-5946-2611-0070-0104884F4BA9}"/>
              </a:ext>
            </a:extLst>
          </p:cNvPr>
          <p:cNvSpPr/>
          <p:nvPr/>
        </p:nvSpPr>
        <p:spPr>
          <a:xfrm>
            <a:off x="7878162" y="2212474"/>
            <a:ext cx="2743200" cy="2743200"/>
          </a:xfrm>
          <a:prstGeom prst="ellipse">
            <a:avLst/>
          </a:prstGeom>
          <a:solidFill>
            <a:srgbClr val="CDFFE2"/>
          </a:solidFill>
          <a:ln w="38100">
            <a:solidFill>
              <a:srgbClr val="00A1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0" b="1" dirty="0">
                <a:solidFill>
                  <a:srgbClr val="00A144"/>
                </a:solidFill>
              </a:rPr>
              <a:t>10%</a:t>
            </a:r>
          </a:p>
        </p:txBody>
      </p:sp>
    </p:spTree>
    <p:extLst>
      <p:ext uri="{BB962C8B-B14F-4D97-AF65-F5344CB8AC3E}">
        <p14:creationId xmlns:p14="http://schemas.microsoft.com/office/powerpoint/2010/main" val="312306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F55C-A12C-45DC-E600-3705B59950F7}"/>
              </a:ext>
            </a:extLst>
          </p:cNvPr>
          <p:cNvSpPr>
            <a:spLocks noGrp="1"/>
          </p:cNvSpPr>
          <p:nvPr>
            <p:ph type="title"/>
          </p:nvPr>
        </p:nvSpPr>
        <p:spPr>
          <a:xfrm>
            <a:off x="838200" y="365125"/>
            <a:ext cx="10515600" cy="752475"/>
          </a:xfrm>
        </p:spPr>
        <p:txBody>
          <a:bodyPr>
            <a:normAutofit fontScale="90000"/>
          </a:bodyPr>
          <a:lstStyle/>
          <a:p>
            <a:pPr algn="ctr"/>
            <a:r>
              <a:rPr lang="en-US" sz="4800" b="1" dirty="0">
                <a:solidFill>
                  <a:schemeClr val="tx2"/>
                </a:solidFill>
                <a:latin typeface="+mn-lt"/>
              </a:rPr>
              <a:t>Reach at HFH and KPCO during the 1-year trial</a:t>
            </a:r>
          </a:p>
        </p:txBody>
      </p:sp>
      <p:sp>
        <p:nvSpPr>
          <p:cNvPr id="6" name="Rectangle 5">
            <a:extLst>
              <a:ext uri="{FF2B5EF4-FFF2-40B4-BE49-F238E27FC236}">
                <a16:creationId xmlns:a16="http://schemas.microsoft.com/office/drawing/2014/main" id="{39CAE6D0-06C6-C451-542F-F44C79E98162}"/>
              </a:ext>
            </a:extLst>
          </p:cNvPr>
          <p:cNvSpPr/>
          <p:nvPr/>
        </p:nvSpPr>
        <p:spPr>
          <a:xfrm>
            <a:off x="5632450" y="6023340"/>
            <a:ext cx="5914443" cy="146304"/>
          </a:xfrm>
          <a:prstGeom prst="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09C0E7-D8F4-EC99-5D44-00155E6F41F1}"/>
              </a:ext>
            </a:extLst>
          </p:cNvPr>
          <p:cNvSpPr/>
          <p:nvPr/>
        </p:nvSpPr>
        <p:spPr>
          <a:xfrm>
            <a:off x="4738978" y="6023340"/>
            <a:ext cx="821743" cy="146304"/>
          </a:xfrm>
          <a:prstGeom prst="rect">
            <a:avLst/>
          </a:prstGeom>
          <a:solidFill>
            <a:srgbClr val="917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CAB150-B019-5BA3-B1FB-CAACC978F2CC}"/>
              </a:ext>
            </a:extLst>
          </p:cNvPr>
          <p:cNvSpPr/>
          <p:nvPr/>
        </p:nvSpPr>
        <p:spPr>
          <a:xfrm>
            <a:off x="2654146" y="6023340"/>
            <a:ext cx="2013103" cy="146304"/>
          </a:xfrm>
          <a:prstGeom prst="rect">
            <a:avLst/>
          </a:prstGeom>
          <a:solidFill>
            <a:srgbClr val="614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D2C5CE-E2F8-4F2B-0C7E-53896A45DA2F}"/>
              </a:ext>
            </a:extLst>
          </p:cNvPr>
          <p:cNvSpPr/>
          <p:nvPr/>
        </p:nvSpPr>
        <p:spPr>
          <a:xfrm>
            <a:off x="569314" y="6027359"/>
            <a:ext cx="2013103" cy="142285"/>
          </a:xfrm>
          <a:prstGeom prst="rect">
            <a:avLst/>
          </a:prstGeom>
          <a:solidFill>
            <a:srgbClr val="CFC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E9EA2A-2C72-340D-420D-B2D83FA53C07}"/>
              </a:ext>
            </a:extLst>
          </p:cNvPr>
          <p:cNvSpPr txBox="1"/>
          <p:nvPr/>
        </p:nvSpPr>
        <p:spPr>
          <a:xfrm>
            <a:off x="1490663" y="5108575"/>
            <a:ext cx="10132023" cy="830997"/>
          </a:xfrm>
          <a:prstGeom prst="rect">
            <a:avLst/>
          </a:prstGeom>
          <a:noFill/>
          <a:ln w="28575">
            <a:solidFill>
              <a:schemeClr val="accent5">
                <a:lumMod val="60000"/>
                <a:lumOff val="40000"/>
              </a:schemeClr>
            </a:solidFill>
          </a:ln>
        </p:spPr>
        <p:txBody>
          <a:bodyPr wrap="square" rtlCol="0">
            <a:spAutoFit/>
          </a:bodyPr>
          <a:lstStyle/>
          <a:p>
            <a:pPr algn="ctr"/>
            <a:r>
              <a:rPr lang="en-US" sz="2800" b="1" dirty="0"/>
              <a:t>44,467 visits</a:t>
            </a:r>
          </a:p>
          <a:p>
            <a:pPr algn="ctr"/>
            <a:r>
              <a:rPr lang="en-US" sz="2000" b="1" dirty="0">
                <a:solidFill>
                  <a:schemeClr val="accent1"/>
                </a:solidFill>
              </a:rPr>
              <a:t>54% received counseling, </a:t>
            </a:r>
            <a:r>
              <a:rPr lang="en-US" sz="2000" b="1" dirty="0">
                <a:solidFill>
                  <a:srgbClr val="F43E76"/>
                </a:solidFill>
              </a:rPr>
              <a:t>34% were offered locks, </a:t>
            </a:r>
            <a:r>
              <a:rPr lang="en-US" sz="2000" b="1" dirty="0">
                <a:solidFill>
                  <a:srgbClr val="99E7B1"/>
                </a:solidFill>
              </a:rPr>
              <a:t>34% received both</a:t>
            </a:r>
          </a:p>
        </p:txBody>
      </p:sp>
      <p:graphicFrame>
        <p:nvGraphicFramePr>
          <p:cNvPr id="12" name="Chart 11">
            <a:extLst>
              <a:ext uri="{FF2B5EF4-FFF2-40B4-BE49-F238E27FC236}">
                <a16:creationId xmlns:a16="http://schemas.microsoft.com/office/drawing/2014/main" id="{B97B8D37-E3B9-07FF-0329-632D19AFDE73}"/>
              </a:ext>
            </a:extLst>
          </p:cNvPr>
          <p:cNvGraphicFramePr>
            <a:graphicFrameLocks/>
          </p:cNvGraphicFramePr>
          <p:nvPr/>
        </p:nvGraphicFramePr>
        <p:xfrm>
          <a:off x="2561911" y="1696669"/>
          <a:ext cx="7068178" cy="3447271"/>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D8C2FE01-EAAE-D15D-007F-E435DCE12DED}"/>
              </a:ext>
            </a:extLst>
          </p:cNvPr>
          <p:cNvCxnSpPr/>
          <p:nvPr/>
        </p:nvCxnSpPr>
        <p:spPr>
          <a:xfrm>
            <a:off x="701831" y="3429000"/>
            <a:ext cx="1522754"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80CF0D1-EDE9-2B4D-A500-29E34E38D1AE}"/>
              </a:ext>
            </a:extLst>
          </p:cNvPr>
          <p:cNvCxnSpPr/>
          <p:nvPr/>
        </p:nvCxnSpPr>
        <p:spPr>
          <a:xfrm>
            <a:off x="701831" y="4400266"/>
            <a:ext cx="1522754" cy="0"/>
          </a:xfrm>
          <a:prstGeom prst="line">
            <a:avLst/>
          </a:prstGeom>
          <a:ln w="57150">
            <a:solidFill>
              <a:srgbClr val="00FB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C5A40C5-30C3-D4D0-AACF-01680541F42D}"/>
              </a:ext>
            </a:extLst>
          </p:cNvPr>
          <p:cNvSpPr txBox="1"/>
          <p:nvPr/>
        </p:nvSpPr>
        <p:spPr>
          <a:xfrm>
            <a:off x="1161565" y="2928843"/>
            <a:ext cx="1386385" cy="368489"/>
          </a:xfrm>
          <a:prstGeom prst="rect">
            <a:avLst/>
          </a:prstGeom>
          <a:noFill/>
        </p:spPr>
        <p:txBody>
          <a:bodyPr wrap="square" rtlCol="0">
            <a:spAutoFit/>
          </a:bodyPr>
          <a:lstStyle/>
          <a:p>
            <a:r>
              <a:rPr lang="en-US" dirty="0"/>
              <a:t>27%</a:t>
            </a:r>
          </a:p>
        </p:txBody>
      </p:sp>
      <p:sp>
        <p:nvSpPr>
          <p:cNvPr id="17" name="TextBox 16">
            <a:extLst>
              <a:ext uri="{FF2B5EF4-FFF2-40B4-BE49-F238E27FC236}">
                <a16:creationId xmlns:a16="http://schemas.microsoft.com/office/drawing/2014/main" id="{87C9FE04-7040-ED63-8AE7-EF1F62A28E23}"/>
              </a:ext>
            </a:extLst>
          </p:cNvPr>
          <p:cNvSpPr txBox="1"/>
          <p:nvPr/>
        </p:nvSpPr>
        <p:spPr>
          <a:xfrm>
            <a:off x="1101140" y="3918111"/>
            <a:ext cx="1386385" cy="368489"/>
          </a:xfrm>
          <a:prstGeom prst="rect">
            <a:avLst/>
          </a:prstGeom>
          <a:noFill/>
        </p:spPr>
        <p:txBody>
          <a:bodyPr wrap="square" rtlCol="0">
            <a:spAutoFit/>
          </a:bodyPr>
          <a:lstStyle/>
          <a:p>
            <a:r>
              <a:rPr lang="en-US" dirty="0"/>
              <a:t>2%</a:t>
            </a:r>
          </a:p>
        </p:txBody>
      </p:sp>
      <p:sp>
        <p:nvSpPr>
          <p:cNvPr id="18" name="Rectangle 17">
            <a:extLst>
              <a:ext uri="{FF2B5EF4-FFF2-40B4-BE49-F238E27FC236}">
                <a16:creationId xmlns:a16="http://schemas.microsoft.com/office/drawing/2014/main" id="{98C0D36B-D257-DCD3-41AF-16BDC1A0E246}"/>
              </a:ext>
            </a:extLst>
          </p:cNvPr>
          <p:cNvSpPr/>
          <p:nvPr/>
        </p:nvSpPr>
        <p:spPr>
          <a:xfrm>
            <a:off x="771730" y="1705267"/>
            <a:ext cx="1382956" cy="752468"/>
          </a:xfrm>
          <a:prstGeom prst="rect">
            <a:avLst/>
          </a:prstGeom>
          <a:solidFill>
            <a:srgbClr val="DCD4E9"/>
          </a:solidFill>
          <a:ln w="28575">
            <a:solidFill>
              <a:srgbClr val="DCD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1468B"/>
                </a:solidFill>
              </a:rPr>
              <a:t>Baseline</a:t>
            </a:r>
          </a:p>
        </p:txBody>
      </p:sp>
    </p:spTree>
    <p:extLst>
      <p:ext uri="{BB962C8B-B14F-4D97-AF65-F5344CB8AC3E}">
        <p14:creationId xmlns:p14="http://schemas.microsoft.com/office/powerpoint/2010/main" val="3471535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F55C-A12C-45DC-E600-3705B59950F7}"/>
              </a:ext>
            </a:extLst>
          </p:cNvPr>
          <p:cNvSpPr>
            <a:spLocks noGrp="1"/>
          </p:cNvSpPr>
          <p:nvPr>
            <p:ph type="title"/>
          </p:nvPr>
        </p:nvSpPr>
        <p:spPr>
          <a:xfrm>
            <a:off x="838200" y="365125"/>
            <a:ext cx="10515600" cy="752475"/>
          </a:xfrm>
        </p:spPr>
        <p:txBody>
          <a:bodyPr>
            <a:normAutofit fontScale="90000"/>
          </a:bodyPr>
          <a:lstStyle/>
          <a:p>
            <a:pPr algn="ctr"/>
            <a:r>
              <a:rPr lang="en-US" sz="4800" b="1" dirty="0">
                <a:solidFill>
                  <a:schemeClr val="tx2"/>
                </a:solidFill>
                <a:latin typeface="+mn-lt"/>
              </a:rPr>
              <a:t>Reach (counseling + locks) by study arm</a:t>
            </a:r>
          </a:p>
        </p:txBody>
      </p:sp>
      <p:sp>
        <p:nvSpPr>
          <p:cNvPr id="6" name="Rectangle 5">
            <a:extLst>
              <a:ext uri="{FF2B5EF4-FFF2-40B4-BE49-F238E27FC236}">
                <a16:creationId xmlns:a16="http://schemas.microsoft.com/office/drawing/2014/main" id="{39CAE6D0-06C6-C451-542F-F44C79E98162}"/>
              </a:ext>
            </a:extLst>
          </p:cNvPr>
          <p:cNvSpPr/>
          <p:nvPr/>
        </p:nvSpPr>
        <p:spPr>
          <a:xfrm>
            <a:off x="5632450" y="6023340"/>
            <a:ext cx="5914443" cy="146304"/>
          </a:xfrm>
          <a:prstGeom prst="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09C0E7-D8F4-EC99-5D44-00155E6F41F1}"/>
              </a:ext>
            </a:extLst>
          </p:cNvPr>
          <p:cNvSpPr/>
          <p:nvPr/>
        </p:nvSpPr>
        <p:spPr>
          <a:xfrm>
            <a:off x="4738978" y="6023340"/>
            <a:ext cx="821743" cy="146304"/>
          </a:xfrm>
          <a:prstGeom prst="rect">
            <a:avLst/>
          </a:prstGeom>
          <a:solidFill>
            <a:srgbClr val="917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CAB150-B019-5BA3-B1FB-CAACC978F2CC}"/>
              </a:ext>
            </a:extLst>
          </p:cNvPr>
          <p:cNvSpPr/>
          <p:nvPr/>
        </p:nvSpPr>
        <p:spPr>
          <a:xfrm>
            <a:off x="2654145" y="6023340"/>
            <a:ext cx="2013103" cy="146304"/>
          </a:xfrm>
          <a:prstGeom prst="rect">
            <a:avLst/>
          </a:prstGeom>
          <a:solidFill>
            <a:srgbClr val="614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D2C5CE-E2F8-4F2B-0C7E-53896A45DA2F}"/>
              </a:ext>
            </a:extLst>
          </p:cNvPr>
          <p:cNvSpPr/>
          <p:nvPr/>
        </p:nvSpPr>
        <p:spPr>
          <a:xfrm>
            <a:off x="569314" y="6027359"/>
            <a:ext cx="2013103" cy="142285"/>
          </a:xfrm>
          <a:prstGeom prst="rect">
            <a:avLst/>
          </a:prstGeom>
          <a:solidFill>
            <a:srgbClr val="CFC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C2D737E-FDC8-B424-CF9C-BBDBEBC72153}"/>
              </a:ext>
            </a:extLst>
          </p:cNvPr>
          <p:cNvSpPr txBox="1">
            <a:spLocks/>
          </p:cNvSpPr>
          <p:nvPr/>
        </p:nvSpPr>
        <p:spPr>
          <a:xfrm>
            <a:off x="6696059" y="2239407"/>
            <a:ext cx="4850834" cy="3305175"/>
          </a:xfrm>
          <a:prstGeom prst="rect">
            <a:avLst/>
          </a:prstGeom>
          <a:solidFill>
            <a:schemeClr val="bg1"/>
          </a:solidFill>
        </p:spPr>
        <p:txBody>
          <a:bodyPr vert="horz" lIns="0" tIns="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b="1" dirty="0">
                <a:solidFill>
                  <a:srgbClr val="61468B"/>
                </a:solidFill>
              </a:rPr>
              <a:t>Preliminary finding: </a:t>
            </a:r>
          </a:p>
          <a:p>
            <a:pPr marL="0" indent="0" algn="ctr">
              <a:buFont typeface="Arial" panose="020B0604020202020204" pitchFamily="34" charset="0"/>
              <a:buNone/>
            </a:pPr>
            <a:r>
              <a:rPr lang="en-US" sz="3000" b="1" dirty="0">
                <a:solidFill>
                  <a:srgbClr val="61468B"/>
                </a:solidFill>
              </a:rPr>
              <a:t>Patients presenting to clinics receiving facilitation (i.e., Nudge+ clinics) were 2.2 times more likely to receive </a:t>
            </a:r>
            <a:r>
              <a:rPr lang="en-US" sz="3000" b="1" i="1" dirty="0">
                <a:solidFill>
                  <a:srgbClr val="61468B"/>
                </a:solidFill>
              </a:rPr>
              <a:t>S.A.F.E. Firearm </a:t>
            </a:r>
            <a:r>
              <a:rPr lang="en-US" sz="3000" b="1" dirty="0">
                <a:solidFill>
                  <a:srgbClr val="61468B"/>
                </a:solidFill>
              </a:rPr>
              <a:t>(41% vs. 28%)</a:t>
            </a:r>
          </a:p>
        </p:txBody>
      </p:sp>
      <p:graphicFrame>
        <p:nvGraphicFramePr>
          <p:cNvPr id="17" name="Chart 16">
            <a:extLst>
              <a:ext uri="{FF2B5EF4-FFF2-40B4-BE49-F238E27FC236}">
                <a16:creationId xmlns:a16="http://schemas.microsoft.com/office/drawing/2014/main" id="{27C99B28-7B1C-5978-0884-4C4BD886ECC1}"/>
              </a:ext>
            </a:extLst>
          </p:cNvPr>
          <p:cNvGraphicFramePr/>
          <p:nvPr/>
        </p:nvGraphicFramePr>
        <p:xfrm>
          <a:off x="754079" y="1972659"/>
          <a:ext cx="5119766" cy="3571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6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C903-ED7D-6E95-D1FD-0579FAE238AA}"/>
              </a:ext>
            </a:extLst>
          </p:cNvPr>
          <p:cNvSpPr>
            <a:spLocks noGrp="1"/>
          </p:cNvSpPr>
          <p:nvPr>
            <p:ph type="ctrTitle"/>
          </p:nvPr>
        </p:nvSpPr>
        <p:spPr>
          <a:xfrm>
            <a:off x="971647" y="304801"/>
            <a:ext cx="10248705" cy="1192694"/>
          </a:xfrm>
        </p:spPr>
        <p:txBody>
          <a:bodyPr>
            <a:noAutofit/>
          </a:bodyPr>
          <a:lstStyle/>
          <a:p>
            <a:pPr algn="l"/>
            <a:r>
              <a:rPr lang="en-US" sz="3200" b="1" dirty="0">
                <a:solidFill>
                  <a:schemeClr val="tx2"/>
                </a:solidFill>
              </a:rPr>
              <a:t>Clinical Effectiveness:</a:t>
            </a:r>
            <a:br>
              <a:rPr lang="en-US" sz="3200" b="1" dirty="0">
                <a:solidFill>
                  <a:schemeClr val="tx2"/>
                </a:solidFill>
              </a:rPr>
            </a:br>
            <a:r>
              <a:rPr lang="en-US" sz="3200" b="1" i="1" dirty="0">
                <a:solidFill>
                  <a:schemeClr val="tx2"/>
                </a:solidFill>
              </a:rPr>
              <a:t>Did you make firearms more secure after your visit?</a:t>
            </a:r>
          </a:p>
        </p:txBody>
      </p:sp>
      <p:graphicFrame>
        <p:nvGraphicFramePr>
          <p:cNvPr id="4" name="Chart 3">
            <a:extLst>
              <a:ext uri="{FF2B5EF4-FFF2-40B4-BE49-F238E27FC236}">
                <a16:creationId xmlns:a16="http://schemas.microsoft.com/office/drawing/2014/main" id="{81A0645E-8291-B3B3-0166-0F677CF34F61}"/>
              </a:ext>
            </a:extLst>
          </p:cNvPr>
          <p:cNvGraphicFramePr>
            <a:graphicFrameLocks/>
          </p:cNvGraphicFramePr>
          <p:nvPr/>
        </p:nvGraphicFramePr>
        <p:xfrm>
          <a:off x="5148469" y="1828800"/>
          <a:ext cx="6394174" cy="44461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346FBC0-7D41-E81F-36A1-B8C277E341DF}"/>
              </a:ext>
            </a:extLst>
          </p:cNvPr>
          <p:cNvSpPr txBox="1"/>
          <p:nvPr/>
        </p:nvSpPr>
        <p:spPr>
          <a:xfrm>
            <a:off x="695307" y="2701058"/>
            <a:ext cx="3942520" cy="2554545"/>
          </a:xfrm>
          <a:prstGeom prst="rect">
            <a:avLst/>
          </a:prstGeom>
          <a:noFill/>
          <a:ln w="19050">
            <a:solidFill>
              <a:schemeClr val="accent1">
                <a:lumMod val="60000"/>
                <a:lumOff val="40000"/>
              </a:schemeClr>
            </a:solidFill>
          </a:ln>
        </p:spPr>
        <p:txBody>
          <a:bodyPr wrap="square" rtlCol="0">
            <a:spAutoFit/>
          </a:bodyPr>
          <a:lstStyle/>
          <a:p>
            <a:r>
              <a:rPr lang="en-US" sz="2000" b="1" dirty="0"/>
              <a:t>Excluded from the analysis:</a:t>
            </a:r>
          </a:p>
          <a:p>
            <a:pPr marL="285750" indent="-285750">
              <a:buFont typeface="Arial" panose="020B0604020202020204" pitchFamily="34" charset="0"/>
              <a:buChar char="•"/>
            </a:pPr>
            <a:r>
              <a:rPr lang="en-US" sz="2000" dirty="0"/>
              <a:t>N=1749 (31%) reported </a:t>
            </a:r>
            <a:r>
              <a:rPr lang="en-US" sz="2000" i="1" dirty="0"/>
              <a:t>Firearms were already stored securely</a:t>
            </a:r>
          </a:p>
          <a:p>
            <a:pPr marL="285750" indent="-285750">
              <a:buFont typeface="Arial" panose="020B0604020202020204" pitchFamily="34" charset="0"/>
              <a:buChar char="•"/>
            </a:pPr>
            <a:r>
              <a:rPr lang="en-US" sz="2000" dirty="0"/>
              <a:t>N=3063 (57%) reported </a:t>
            </a:r>
            <a:r>
              <a:rPr lang="en-US" sz="2000" i="1" dirty="0"/>
              <a:t>N/A (e.g., don’t have firearms)</a:t>
            </a:r>
          </a:p>
          <a:p>
            <a:pPr marL="285750" indent="-285750">
              <a:buFont typeface="Arial" panose="020B0604020202020204" pitchFamily="34" charset="0"/>
              <a:buChar char="•"/>
            </a:pPr>
            <a:r>
              <a:rPr lang="en-US" sz="2000" dirty="0"/>
              <a:t>N=408 (9%) did not complete the question</a:t>
            </a:r>
          </a:p>
        </p:txBody>
      </p:sp>
    </p:spTree>
    <p:extLst>
      <p:ext uri="{BB962C8B-B14F-4D97-AF65-F5344CB8AC3E}">
        <p14:creationId xmlns:p14="http://schemas.microsoft.com/office/powerpoint/2010/main" val="14989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CBA0CD-4BA1-EC63-6FFF-F271E71A17CB}"/>
              </a:ext>
            </a:extLst>
          </p:cNvPr>
          <p:cNvSpPr>
            <a:spLocks noGrp="1"/>
          </p:cNvSpPr>
          <p:nvPr>
            <p:ph type="title"/>
          </p:nvPr>
        </p:nvSpPr>
        <p:spPr>
          <a:xfrm>
            <a:off x="332868" y="365125"/>
            <a:ext cx="11020932" cy="1325563"/>
          </a:xfrm>
        </p:spPr>
        <p:txBody>
          <a:bodyPr/>
          <a:lstStyle/>
          <a:p>
            <a:r>
              <a:rPr lang="en-US" dirty="0">
                <a:solidFill>
                  <a:schemeClr val="tx2"/>
                </a:solidFill>
                <a:cs typeface="Arial"/>
              </a:rPr>
              <a:t>ASPIRE Trial Conclusions</a:t>
            </a:r>
            <a:endParaRPr lang="en-US" dirty="0">
              <a:solidFill>
                <a:schemeClr val="tx2"/>
              </a:solidFill>
            </a:endParaRPr>
          </a:p>
        </p:txBody>
      </p:sp>
      <p:sp>
        <p:nvSpPr>
          <p:cNvPr id="9" name="Content Placeholder 2">
            <a:extLst>
              <a:ext uri="{FF2B5EF4-FFF2-40B4-BE49-F238E27FC236}">
                <a16:creationId xmlns:a16="http://schemas.microsoft.com/office/drawing/2014/main" id="{63835A69-7176-0844-56A1-29105958C3E9}"/>
              </a:ext>
            </a:extLst>
          </p:cNvPr>
          <p:cNvSpPr>
            <a:spLocks noGrp="1"/>
          </p:cNvSpPr>
          <p:nvPr>
            <p:ph type="body" sz="quarter" idx="13"/>
          </p:nvPr>
        </p:nvSpPr>
        <p:spPr>
          <a:xfrm>
            <a:off x="333375" y="2084388"/>
            <a:ext cx="11383963" cy="3984625"/>
          </a:xfrm>
        </p:spPr>
        <p:txBody>
          <a:bodyPr vert="horz" lIns="91440" tIns="45720" rIns="91440" bIns="45720" rtlCol="0" anchor="t">
            <a:normAutofit fontScale="92500" lnSpcReduction="10000"/>
          </a:bodyPr>
          <a:lstStyle/>
          <a:p>
            <a:r>
              <a:rPr lang="en-US" dirty="0">
                <a:cs typeface="Arial"/>
              </a:rPr>
              <a:t>There was substantial practice change in both arms in both systems across a diverse patient population using typical implementation practices with an EHR nudge.</a:t>
            </a:r>
          </a:p>
          <a:p>
            <a:pPr marL="0" indent="0">
              <a:buNone/>
            </a:pPr>
            <a:endParaRPr lang="en-US" dirty="0">
              <a:cs typeface="Arial"/>
            </a:endParaRPr>
          </a:p>
          <a:p>
            <a:r>
              <a:rPr lang="en-US" dirty="0">
                <a:cs typeface="Arial"/>
              </a:rPr>
              <a:t>Practice facilitation significantly boosted the uptake.</a:t>
            </a:r>
          </a:p>
          <a:p>
            <a:pPr marL="0" indent="0">
              <a:buNone/>
            </a:pPr>
            <a:endParaRPr lang="en-US" dirty="0">
              <a:cs typeface="Arial"/>
            </a:endParaRPr>
          </a:p>
          <a:p>
            <a:r>
              <a:rPr lang="en-US" dirty="0">
                <a:cs typeface="Arial"/>
              </a:rPr>
              <a:t>Among those who were not storing firearms securely to start, parent report indicates that those who received S.A.F.E. Firearm were far more likely to change their behavior following the visit. </a:t>
            </a:r>
          </a:p>
          <a:p>
            <a:pPr marL="0" indent="0">
              <a:buNone/>
            </a:pPr>
            <a:endParaRPr lang="en-US" dirty="0">
              <a:cs typeface="Arial"/>
            </a:endParaRPr>
          </a:p>
        </p:txBody>
      </p:sp>
    </p:spTree>
    <p:extLst>
      <p:ext uri="{BB962C8B-B14F-4D97-AF65-F5344CB8AC3E}">
        <p14:creationId xmlns:p14="http://schemas.microsoft.com/office/powerpoint/2010/main" val="4138897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A3D1D-C948-4EE9-F400-3B680CD6B719}"/>
              </a:ext>
            </a:extLst>
          </p:cNvPr>
          <p:cNvSpPr>
            <a:spLocks noGrp="1"/>
          </p:cNvSpPr>
          <p:nvPr>
            <p:ph type="body" sz="quarter" idx="13"/>
          </p:nvPr>
        </p:nvSpPr>
        <p:spPr>
          <a:xfrm>
            <a:off x="332868" y="1959887"/>
            <a:ext cx="11384211" cy="4330634"/>
          </a:xfrm>
        </p:spPr>
        <p:txBody>
          <a:bodyPr>
            <a:normAutofit/>
          </a:bodyPr>
          <a:lstStyle/>
          <a:p>
            <a:pPr marL="342900" marR="0" lvl="0" indent="-342900">
              <a:spcBef>
                <a:spcPts val="0"/>
              </a:spcBef>
              <a:spcAft>
                <a:spcPts val="12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The clinical effectiveness of S.A.F.E. Firearm to prevent firearm injuries in youth is not yet established as it would need to be implemented across a larger sample to be powered on rare injury/death outcomes.</a:t>
            </a:r>
            <a:endParaRPr lang="en-US" sz="2800" dirty="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An analysis of data from our pilot clinics showed that providers may have been more likely to deliver S.A.F.E. Firearm to parents of male patients and to racial and ethnic minorities, which may indicate a bias that should be addressed in future implementations of this program. </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S.A.F.E. Firearm hasn’t been tested beyond these two health systems, and</a:t>
            </a:r>
            <a:r>
              <a:rPr lang="en-US" dirty="0">
                <a:latin typeface="Calibri" panose="020F0502020204030204" pitchFamily="34" charset="0"/>
                <a:ea typeface="Times New Roman" panose="02020603050405020304" pitchFamily="18" charset="0"/>
                <a:cs typeface="Calibri" panose="020F0502020204030204" pitchFamily="34" charset="0"/>
              </a:rPr>
              <a:t> the generalizability of our findings is unknown.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F5D7D078-7B25-A035-B4BC-1AE45B05A8BF}"/>
              </a:ext>
            </a:extLst>
          </p:cNvPr>
          <p:cNvSpPr>
            <a:spLocks noGrp="1"/>
          </p:cNvSpPr>
          <p:nvPr>
            <p:ph type="title"/>
          </p:nvPr>
        </p:nvSpPr>
        <p:spPr/>
        <p:txBody>
          <a:bodyPr>
            <a:normAutofit/>
          </a:bodyPr>
          <a:lstStyle/>
          <a:p>
            <a:r>
              <a:rPr lang="en-US" sz="4400" dirty="0">
                <a:effectLst/>
                <a:latin typeface="Calibri" panose="020F0502020204030204" pitchFamily="34" charset="0"/>
                <a:ea typeface="Calibri" panose="020F0502020204030204" pitchFamily="34" charset="0"/>
                <a:cs typeface="Calibri" panose="020F0502020204030204" pitchFamily="34" charset="0"/>
              </a:rPr>
              <a:t>Limitations</a:t>
            </a:r>
            <a:endParaRPr lang="en-US" dirty="0"/>
          </a:p>
        </p:txBody>
      </p:sp>
      <p:sp>
        <p:nvSpPr>
          <p:cNvPr id="4" name="Text Placeholder 3">
            <a:extLst>
              <a:ext uri="{FF2B5EF4-FFF2-40B4-BE49-F238E27FC236}">
                <a16:creationId xmlns:a16="http://schemas.microsoft.com/office/drawing/2014/main" id="{FE81A029-9D7D-B917-323C-573613FC06B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9960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4BDC77-10D2-4816-B4F1-66B17FA8F49A}"/>
              </a:ext>
            </a:extLst>
          </p:cNvPr>
          <p:cNvSpPr>
            <a:spLocks noGrp="1"/>
          </p:cNvSpPr>
          <p:nvPr>
            <p:ph type="body" sz="quarter" idx="13"/>
          </p:nvPr>
        </p:nvSpPr>
        <p:spPr/>
        <p:txBody>
          <a:bodyPr/>
          <a:lstStyle/>
          <a:p>
            <a:r>
              <a:rPr lang="en-US" dirty="0"/>
              <a:t> </a:t>
            </a:r>
          </a:p>
        </p:txBody>
      </p:sp>
      <p:sp>
        <p:nvSpPr>
          <p:cNvPr id="4" name="Title 3">
            <a:extLst>
              <a:ext uri="{FF2B5EF4-FFF2-40B4-BE49-F238E27FC236}">
                <a16:creationId xmlns:a16="http://schemas.microsoft.com/office/drawing/2014/main" id="{60B6F195-F5B7-4F03-90FB-07DB26EDE541}"/>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1E4C41F1-E568-4C35-A5F5-BB20804352C3}"/>
              </a:ext>
            </a:extLst>
          </p:cNvPr>
          <p:cNvSpPr>
            <a:spLocks noGrp="1"/>
          </p:cNvSpPr>
          <p:nvPr>
            <p:ph type="body" sz="quarter" idx="15"/>
          </p:nvPr>
        </p:nvSpPr>
        <p:spPr/>
        <p:txBody>
          <a:bodyPr/>
          <a:lstStyle/>
          <a:p>
            <a:r>
              <a:rPr lang="en-US" dirty="0"/>
              <a:t>Background on youth firearm injuries </a:t>
            </a:r>
          </a:p>
        </p:txBody>
      </p:sp>
      <p:sp>
        <p:nvSpPr>
          <p:cNvPr id="6" name="Text Placeholder 5">
            <a:extLst>
              <a:ext uri="{FF2B5EF4-FFF2-40B4-BE49-F238E27FC236}">
                <a16:creationId xmlns:a16="http://schemas.microsoft.com/office/drawing/2014/main" id="{88690DC4-4BCC-4C8D-88B7-201990BB1BBC}"/>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504C1601-E082-4B27-A506-6934C93D78F1}"/>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744A7907-6801-4812-A63E-E13F2AB27A9A}"/>
              </a:ext>
            </a:extLst>
          </p:cNvPr>
          <p:cNvSpPr>
            <a:spLocks noGrp="1"/>
          </p:cNvSpPr>
          <p:nvPr>
            <p:ph type="body" sz="quarter" idx="18"/>
          </p:nvPr>
        </p:nvSpPr>
        <p:spPr/>
        <p:txBody>
          <a:bodyPr>
            <a:normAutofit/>
          </a:bodyPr>
          <a:lstStyle/>
          <a:p>
            <a:r>
              <a:rPr lang="en-US" dirty="0"/>
              <a:t>Firearm injury prevention in pediatric medical settings </a:t>
            </a:r>
          </a:p>
        </p:txBody>
      </p:sp>
      <p:sp>
        <p:nvSpPr>
          <p:cNvPr id="9" name="Text Placeholder 8">
            <a:extLst>
              <a:ext uri="{FF2B5EF4-FFF2-40B4-BE49-F238E27FC236}">
                <a16:creationId xmlns:a16="http://schemas.microsoft.com/office/drawing/2014/main" id="{11B3B798-16D4-4CD0-844A-4760A9F2DC02}"/>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EFB4BFA9-DB88-464C-B71A-7F0D4DB98A9C}"/>
              </a:ext>
            </a:extLst>
          </p:cNvPr>
          <p:cNvSpPr>
            <a:spLocks noGrp="1"/>
          </p:cNvSpPr>
          <p:nvPr>
            <p:ph type="body" sz="quarter" idx="20"/>
          </p:nvPr>
        </p:nvSpPr>
        <p:spPr/>
        <p:txBody>
          <a:bodyPr/>
          <a:lstStyle/>
          <a:p>
            <a:r>
              <a:rPr lang="en-US" dirty="0"/>
              <a:t>Universal pediatric prevention – ASPIRE Study </a:t>
            </a:r>
          </a:p>
        </p:txBody>
      </p:sp>
      <p:sp>
        <p:nvSpPr>
          <p:cNvPr id="11" name="Text Placeholder 10">
            <a:extLst>
              <a:ext uri="{FF2B5EF4-FFF2-40B4-BE49-F238E27FC236}">
                <a16:creationId xmlns:a16="http://schemas.microsoft.com/office/drawing/2014/main" id="{07E3BA00-DFB1-46DF-B9D3-15D4BCC5BA8A}"/>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38CE6375-036E-406B-8AAC-41711915F53F}"/>
              </a:ext>
            </a:extLst>
          </p:cNvPr>
          <p:cNvSpPr>
            <a:spLocks noGrp="1"/>
          </p:cNvSpPr>
          <p:nvPr>
            <p:ph type="body" sz="quarter" idx="22"/>
          </p:nvPr>
        </p:nvSpPr>
        <p:spPr/>
        <p:txBody>
          <a:bodyPr/>
          <a:lstStyle/>
          <a:p>
            <a:r>
              <a:rPr lang="en-US" dirty="0"/>
              <a:t>Implementation strategies for firearm injury prevention </a:t>
            </a:r>
          </a:p>
        </p:txBody>
      </p:sp>
      <p:sp>
        <p:nvSpPr>
          <p:cNvPr id="13" name="Text Placeholder 12">
            <a:extLst>
              <a:ext uri="{FF2B5EF4-FFF2-40B4-BE49-F238E27FC236}">
                <a16:creationId xmlns:a16="http://schemas.microsoft.com/office/drawing/2014/main" id="{FB6580F3-6380-4C6D-9CC6-832509A382D6}"/>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2354907C-DC52-495F-8246-0DC2E12F4E80}"/>
              </a:ext>
            </a:extLst>
          </p:cNvPr>
          <p:cNvSpPr>
            <a:spLocks noGrp="1"/>
          </p:cNvSpPr>
          <p:nvPr>
            <p:ph type="body" sz="quarter" idx="24"/>
          </p:nvPr>
        </p:nvSpPr>
        <p:spPr/>
        <p:txBody>
          <a:bodyPr/>
          <a:lstStyle/>
          <a:p>
            <a:r>
              <a:rPr lang="en-US" dirty="0"/>
              <a:t>Recommendations for discussions with patients </a:t>
            </a:r>
          </a:p>
        </p:txBody>
      </p:sp>
      <p:sp>
        <p:nvSpPr>
          <p:cNvPr id="15" name="Text Placeholder 14">
            <a:extLst>
              <a:ext uri="{FF2B5EF4-FFF2-40B4-BE49-F238E27FC236}">
                <a16:creationId xmlns:a16="http://schemas.microsoft.com/office/drawing/2014/main" id="{CE616C89-454F-4DB3-9F68-EE51C8A439F0}"/>
              </a:ext>
            </a:extLst>
          </p:cNvPr>
          <p:cNvSpPr>
            <a:spLocks noGrp="1"/>
          </p:cNvSpPr>
          <p:nvPr>
            <p:ph type="body" sz="quarter" idx="25"/>
          </p:nvPr>
        </p:nvSpPr>
        <p:spPr/>
        <p:txBody>
          <a:bodyPr/>
          <a:lstStyle/>
          <a:p>
            <a:endParaRPr lang="en-US"/>
          </a:p>
        </p:txBody>
      </p:sp>
      <p:sp>
        <p:nvSpPr>
          <p:cNvPr id="18" name="Text Placeholder 17">
            <a:extLst>
              <a:ext uri="{FF2B5EF4-FFF2-40B4-BE49-F238E27FC236}">
                <a16:creationId xmlns:a16="http://schemas.microsoft.com/office/drawing/2014/main" id="{704EB60F-C080-772A-D8A9-BADCF42F8837}"/>
              </a:ext>
            </a:extLst>
          </p:cNvPr>
          <p:cNvSpPr>
            <a:spLocks noGrp="1"/>
          </p:cNvSpPr>
          <p:nvPr>
            <p:ph type="body" sz="quarter" idx="26"/>
          </p:nvPr>
        </p:nvSpPr>
        <p:spPr/>
        <p:txBody>
          <a:bodyPr/>
          <a:lstStyle/>
          <a:p>
            <a:r>
              <a:rPr lang="en-US" dirty="0"/>
              <a:t>Questions</a:t>
            </a:r>
          </a:p>
        </p:txBody>
      </p:sp>
    </p:spTree>
    <p:extLst>
      <p:ext uri="{BB962C8B-B14F-4D97-AF65-F5344CB8AC3E}">
        <p14:creationId xmlns:p14="http://schemas.microsoft.com/office/powerpoint/2010/main" val="1409455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429B7-9134-59BE-1C1C-97802485A22C}"/>
              </a:ext>
            </a:extLst>
          </p:cNvPr>
          <p:cNvSpPr>
            <a:spLocks noGrp="1"/>
          </p:cNvSpPr>
          <p:nvPr>
            <p:ph type="body" sz="quarter" idx="13"/>
          </p:nvPr>
        </p:nvSpPr>
        <p:spPr>
          <a:xfrm>
            <a:off x="332868" y="1919807"/>
            <a:ext cx="11384211" cy="4467992"/>
          </a:xfrm>
        </p:spPr>
        <p:txBody>
          <a:bodyPr>
            <a:normAutofit/>
          </a:bodyPr>
          <a:lstStyle/>
          <a:p>
            <a:r>
              <a:rPr lang="en-US" dirty="0"/>
              <a:t>Leverage positive results from the trial to expand S.A.F.E. Firearm to other pediatric settings </a:t>
            </a:r>
          </a:p>
          <a:p>
            <a:endParaRPr lang="en-US" dirty="0"/>
          </a:p>
          <a:p>
            <a:r>
              <a:rPr lang="en-US" dirty="0"/>
              <a:t>Expand “nudges” to other clinical content areas for underutilized clinical recommendations to increase uptake. </a:t>
            </a:r>
          </a:p>
          <a:p>
            <a:pPr marL="0" indent="0">
              <a:buNone/>
            </a:pPr>
            <a:endParaRPr lang="en-US" dirty="0"/>
          </a:p>
          <a:p>
            <a:r>
              <a:rPr lang="en-US" dirty="0"/>
              <a:t>Grant under review (SCALE ASPIRE) to adapt and scale up S.A.F.E. Firearm to adult populations in adult primary care and OB-GYN.</a:t>
            </a:r>
          </a:p>
          <a:p>
            <a:pPr marL="0" indent="0">
              <a:buNone/>
            </a:pPr>
            <a:endParaRPr lang="en-US" dirty="0"/>
          </a:p>
          <a:p>
            <a:endParaRPr lang="en-US" dirty="0"/>
          </a:p>
        </p:txBody>
      </p:sp>
      <p:sp>
        <p:nvSpPr>
          <p:cNvPr id="3" name="Title 2">
            <a:extLst>
              <a:ext uri="{FF2B5EF4-FFF2-40B4-BE49-F238E27FC236}">
                <a16:creationId xmlns:a16="http://schemas.microsoft.com/office/drawing/2014/main" id="{4D9EECE7-87BE-3FB0-C792-55CEE6D6AAC7}"/>
              </a:ext>
            </a:extLst>
          </p:cNvPr>
          <p:cNvSpPr>
            <a:spLocks noGrp="1"/>
          </p:cNvSpPr>
          <p:nvPr>
            <p:ph type="title"/>
          </p:nvPr>
        </p:nvSpPr>
        <p:spPr/>
        <p:txBody>
          <a:bodyPr/>
          <a:lstStyle/>
          <a:p>
            <a:r>
              <a:rPr lang="en-US" dirty="0"/>
              <a:t>Opportunities </a:t>
            </a:r>
          </a:p>
        </p:txBody>
      </p:sp>
      <p:sp>
        <p:nvSpPr>
          <p:cNvPr id="4" name="Text Placeholder 3">
            <a:extLst>
              <a:ext uri="{FF2B5EF4-FFF2-40B4-BE49-F238E27FC236}">
                <a16:creationId xmlns:a16="http://schemas.microsoft.com/office/drawing/2014/main" id="{C374460C-0FD7-A84B-C7A5-DB650BAF556A}"/>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73272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765D-BB79-3D8D-AA38-1413B0E4878A}"/>
              </a:ext>
            </a:extLst>
          </p:cNvPr>
          <p:cNvSpPr>
            <a:spLocks noGrp="1"/>
          </p:cNvSpPr>
          <p:nvPr>
            <p:ph type="title"/>
          </p:nvPr>
        </p:nvSpPr>
        <p:spPr/>
        <p:txBody>
          <a:bodyPr>
            <a:normAutofit fontScale="90000"/>
          </a:bodyPr>
          <a:lstStyle/>
          <a:p>
            <a:r>
              <a:rPr lang="en-US" dirty="0"/>
              <a:t>Firearm safety counseling training resources </a:t>
            </a:r>
          </a:p>
        </p:txBody>
      </p:sp>
      <p:sp>
        <p:nvSpPr>
          <p:cNvPr id="3" name="Text Placeholder 2">
            <a:extLst>
              <a:ext uri="{FF2B5EF4-FFF2-40B4-BE49-F238E27FC236}">
                <a16:creationId xmlns:a16="http://schemas.microsoft.com/office/drawing/2014/main" id="{9A30B87B-4D5C-9D47-0ED6-7B13450101A6}"/>
              </a:ext>
            </a:extLst>
          </p:cNvPr>
          <p:cNvSpPr>
            <a:spLocks noGrp="1"/>
          </p:cNvSpPr>
          <p:nvPr>
            <p:ph type="body" sz="quarter" idx="14"/>
          </p:nvPr>
        </p:nvSpPr>
        <p:spPr/>
        <p:txBody>
          <a:bodyPr/>
          <a:lstStyle/>
          <a:p>
            <a:endParaRPr lang="en-US"/>
          </a:p>
        </p:txBody>
      </p:sp>
      <p:sp>
        <p:nvSpPr>
          <p:cNvPr id="6" name="TextBox 5">
            <a:extLst>
              <a:ext uri="{FF2B5EF4-FFF2-40B4-BE49-F238E27FC236}">
                <a16:creationId xmlns:a16="http://schemas.microsoft.com/office/drawing/2014/main" id="{4A725F4F-E7B7-54A9-0922-3246B30C06E0}"/>
              </a:ext>
            </a:extLst>
          </p:cNvPr>
          <p:cNvSpPr txBox="1"/>
          <p:nvPr/>
        </p:nvSpPr>
        <p:spPr>
          <a:xfrm>
            <a:off x="391111" y="2490980"/>
            <a:ext cx="11272251" cy="646331"/>
          </a:xfrm>
          <a:prstGeom prst="rect">
            <a:avLst/>
          </a:prstGeom>
          <a:noFill/>
        </p:spPr>
        <p:txBody>
          <a:bodyPr wrap="square">
            <a:spAutoFit/>
          </a:bodyPr>
          <a:lstStyle/>
          <a:p>
            <a:r>
              <a:rPr lang="en-US" dirty="0"/>
              <a:t>American Academy of Pediatrics Firearm Safety Counseling Training Videos: https://www.aap.org/en/patient-care/gun-safety-and-injury-prevention/safe-storage-of-firearms/</a:t>
            </a:r>
          </a:p>
        </p:txBody>
      </p:sp>
      <p:sp>
        <p:nvSpPr>
          <p:cNvPr id="8" name="TextBox 7">
            <a:extLst>
              <a:ext uri="{FF2B5EF4-FFF2-40B4-BE49-F238E27FC236}">
                <a16:creationId xmlns:a16="http://schemas.microsoft.com/office/drawing/2014/main" id="{2514DAF1-7258-6021-EE62-E6F32B3F5FF8}"/>
              </a:ext>
            </a:extLst>
          </p:cNvPr>
          <p:cNvSpPr txBox="1"/>
          <p:nvPr/>
        </p:nvSpPr>
        <p:spPr>
          <a:xfrm>
            <a:off x="391111" y="3798004"/>
            <a:ext cx="9729202" cy="369332"/>
          </a:xfrm>
          <a:prstGeom prst="rect">
            <a:avLst/>
          </a:prstGeom>
          <a:noFill/>
        </p:spPr>
        <p:txBody>
          <a:bodyPr wrap="square">
            <a:spAutoFit/>
          </a:bodyPr>
          <a:lstStyle/>
          <a:p>
            <a:r>
              <a:rPr lang="en-US" dirty="0" err="1"/>
              <a:t>Bulletpoints</a:t>
            </a:r>
            <a:r>
              <a:rPr lang="en-US" dirty="0"/>
              <a:t> project clinical training: https://www.bulletpointsproject.org/</a:t>
            </a:r>
          </a:p>
        </p:txBody>
      </p:sp>
    </p:spTree>
    <p:extLst>
      <p:ext uri="{BB962C8B-B14F-4D97-AF65-F5344CB8AC3E}">
        <p14:creationId xmlns:p14="http://schemas.microsoft.com/office/powerpoint/2010/main" val="2969599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EEDCE-0900-0CB8-A0E6-FB1891791E2E}"/>
              </a:ext>
            </a:extLst>
          </p:cNvPr>
          <p:cNvSpPr>
            <a:spLocks noGrp="1"/>
          </p:cNvSpPr>
          <p:nvPr>
            <p:ph type="body" sz="quarter" idx="13"/>
          </p:nvPr>
        </p:nvSpPr>
        <p:spPr/>
        <p:txBody>
          <a:bodyPr>
            <a:normAutofit lnSpcReduction="10000"/>
          </a:bodyPr>
          <a:lstStyle/>
          <a:p>
            <a:r>
              <a:rPr lang="en-US" sz="1200" b="0" i="0" dirty="0">
                <a:solidFill>
                  <a:srgbClr val="222222"/>
                </a:solidFill>
                <a:effectLst/>
                <a:latin typeface="Arial" panose="020B0604020202020204" pitchFamily="34" charset="0"/>
              </a:rPr>
              <a:t>Beidas, R. S., Ahmedani, B. K., Linn, K. A., Marcus, S. C., Johnson, C., Maye, M., ... &amp; Boggs, J. M. (2021). Study protocol for a type III hybrid effectiveness-implementation trial of strategies to implement firearm safety promotion as a universal suicide prevention strategy in pediatric primary care. </a:t>
            </a:r>
            <a:r>
              <a:rPr lang="en-US" sz="1200" b="0" i="1" dirty="0">
                <a:solidFill>
                  <a:srgbClr val="222222"/>
                </a:solidFill>
                <a:effectLst/>
                <a:latin typeface="Arial" panose="020B0604020202020204" pitchFamily="34" charset="0"/>
              </a:rPr>
              <a:t>Implementation science</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16</a:t>
            </a:r>
            <a:r>
              <a:rPr lang="en-US" sz="1200" b="0" i="0" dirty="0">
                <a:solidFill>
                  <a:srgbClr val="222222"/>
                </a:solidFill>
                <a:effectLst/>
                <a:latin typeface="Arial" panose="020B0604020202020204" pitchFamily="34" charset="0"/>
              </a:rPr>
              <a:t>, 1-16.</a:t>
            </a:r>
          </a:p>
          <a:p>
            <a:r>
              <a:rPr lang="en-US" sz="1200" dirty="0"/>
              <a:t>Health Care Systems Research Network: </a:t>
            </a:r>
            <a:r>
              <a:rPr lang="en-US" sz="1200" dirty="0">
                <a:hlinkClick r:id="rId2"/>
              </a:rPr>
              <a:t>https://hcsrn.org</a:t>
            </a:r>
            <a:endParaRPr lang="en-US" sz="1200" dirty="0"/>
          </a:p>
          <a:p>
            <a:r>
              <a:rPr lang="en-US" sz="1200" dirty="0"/>
              <a:t>CDC Wonder: </a:t>
            </a:r>
            <a:r>
              <a:rPr lang="en-US" sz="1200" dirty="0">
                <a:hlinkClick r:id="rId3"/>
              </a:rPr>
              <a:t>https://wonder.cdc.gov/controller/datarequest/D76;jsessionid=42DAE8883D152E2A8C27E93FE406</a:t>
            </a:r>
            <a:endParaRPr lang="en-US" sz="1200" dirty="0"/>
          </a:p>
          <a:p>
            <a:r>
              <a:rPr lang="en-US" sz="1200" dirty="0"/>
              <a:t>Colorado Firearm Injury Prevention Survey (COFIPS). University of Colorado. https://www.cofips.org/</a:t>
            </a:r>
          </a:p>
          <a:p>
            <a:r>
              <a:rPr lang="en-US" sz="1200" dirty="0" err="1"/>
              <a:t>Kutsch</a:t>
            </a:r>
            <a:r>
              <a:rPr lang="en-US" sz="1200" dirty="0"/>
              <a:t>, T. Since 2019, </a:t>
            </a:r>
            <a:r>
              <a:rPr lang="en-US" sz="1200" dirty="0" err="1"/>
              <a:t>Millians</a:t>
            </a:r>
            <a:r>
              <a:rPr lang="en-US" sz="1200" dirty="0"/>
              <a:t> More Americans Live in Homes with Guns. The Trace. 12.21.2021. https://www.thetrace.org/newsletter/since-2019-millions-more-people-live-in-homes-with-guns/</a:t>
            </a:r>
          </a:p>
          <a:p>
            <a:r>
              <a:rPr lang="en-US" sz="1200" b="0" i="0" dirty="0" err="1">
                <a:solidFill>
                  <a:srgbClr val="222222"/>
                </a:solidFill>
                <a:effectLst/>
                <a:latin typeface="Arial" panose="020B0604020202020204" pitchFamily="34" charset="0"/>
              </a:rPr>
              <a:t>Monuteaux</a:t>
            </a:r>
            <a:r>
              <a:rPr lang="en-US" sz="1200" b="0" i="0" dirty="0">
                <a:solidFill>
                  <a:srgbClr val="222222"/>
                </a:solidFill>
                <a:effectLst/>
                <a:latin typeface="Arial" panose="020B0604020202020204" pitchFamily="34" charset="0"/>
              </a:rPr>
              <a:t>, M. C., Azrael, D., &amp; Miller, M. (2019). Association of increased safe household firearm storage with firearm suicide and unintentional death among US youths. </a:t>
            </a:r>
            <a:r>
              <a:rPr lang="en-US" sz="1200" b="0" i="1" dirty="0">
                <a:solidFill>
                  <a:srgbClr val="222222"/>
                </a:solidFill>
                <a:effectLst/>
                <a:latin typeface="Arial" panose="020B0604020202020204" pitchFamily="34" charset="0"/>
              </a:rPr>
              <a:t>JAMA pediatrics</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173</a:t>
            </a:r>
            <a:r>
              <a:rPr lang="en-US" sz="1200" b="0" i="0" dirty="0">
                <a:solidFill>
                  <a:srgbClr val="222222"/>
                </a:solidFill>
                <a:effectLst/>
                <a:latin typeface="Arial" panose="020B0604020202020204" pitchFamily="34" charset="0"/>
              </a:rPr>
              <a:t>(7), 657-662.</a:t>
            </a:r>
          </a:p>
          <a:p>
            <a:r>
              <a:rPr lang="en-US" sz="1200" dirty="0"/>
              <a:t>Zero Suicide. Educational Development Center. </a:t>
            </a:r>
            <a:r>
              <a:rPr lang="en-US" sz="1200" dirty="0">
                <a:hlinkClick r:id="rId4"/>
              </a:rPr>
              <a:t>https://zerosuicide.edc.org/</a:t>
            </a:r>
            <a:endParaRPr lang="en-US" sz="1200" dirty="0"/>
          </a:p>
          <a:p>
            <a:r>
              <a:rPr lang="en-US" sz="1200" dirty="0"/>
              <a:t>Health Alliance for Violence Intervention (HAVI). </a:t>
            </a:r>
            <a:r>
              <a:rPr lang="en-US" sz="1200" dirty="0">
                <a:hlinkClick r:id="rId5"/>
              </a:rPr>
              <a:t>https://www.thehavi.org/</a:t>
            </a:r>
            <a:endParaRPr lang="en-US" sz="1200" dirty="0"/>
          </a:p>
          <a:p>
            <a:r>
              <a:rPr lang="en-US" sz="1200" dirty="0"/>
              <a:t>Powell BJ, Fernandez ME, Williams NJ, Aarons GA, Beidas RS, Lewis CC, McHugh SM and Weiner BJ (2019) Enhancing the Impact of Implementation Strategies in Healthcare: A Research Agenda. Front. Public Health 7:3. </a:t>
            </a:r>
            <a:r>
              <a:rPr lang="en-US" sz="1200" dirty="0" err="1"/>
              <a:t>doi</a:t>
            </a:r>
            <a:r>
              <a:rPr lang="en-US" sz="1200" dirty="0"/>
              <a:t>: 10.3389/fpubh.2019.00003</a:t>
            </a:r>
          </a:p>
          <a:p>
            <a:r>
              <a:rPr lang="en-US" sz="1200" dirty="0"/>
              <a:t>Haasz, M., Boggs, J. M., Beidas, R. S., &amp; Betz, M. E. (2022). Firearms, physicians, families, and kids: finding words that work. The Journal of Pediatrics, 247, 133-137.</a:t>
            </a:r>
          </a:p>
          <a:p>
            <a:endParaRPr lang="en-US" sz="1200" dirty="0"/>
          </a:p>
          <a:p>
            <a:endParaRPr lang="en-US" sz="1200" dirty="0"/>
          </a:p>
        </p:txBody>
      </p:sp>
      <p:sp>
        <p:nvSpPr>
          <p:cNvPr id="3" name="Title 2">
            <a:extLst>
              <a:ext uri="{FF2B5EF4-FFF2-40B4-BE49-F238E27FC236}">
                <a16:creationId xmlns:a16="http://schemas.microsoft.com/office/drawing/2014/main" id="{F7F8602C-1F96-7E47-61D0-66C79AD9004E}"/>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5BF187A6-E8A4-031A-48E9-7062BBFD184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74695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509CD-36BB-42E2-9FD3-E2C2A29E6217}"/>
              </a:ext>
            </a:extLst>
          </p:cNvPr>
          <p:cNvSpPr>
            <a:spLocks noGrp="1"/>
          </p:cNvSpPr>
          <p:nvPr>
            <p:ph type="body" sz="quarter" idx="10"/>
          </p:nvPr>
        </p:nvSpPr>
        <p:spPr>
          <a:xfrm>
            <a:off x="402621" y="1282495"/>
            <a:ext cx="10945563" cy="1865388"/>
          </a:xfrm>
        </p:spPr>
        <p:txBody>
          <a:bodyPr vert="horz" lIns="91440" tIns="45720" rIns="91440" bIns="45720" rtlCol="0" anchor="t">
            <a:noAutofit/>
          </a:bodyPr>
          <a:lstStyle/>
          <a:p>
            <a:r>
              <a:rPr lang="en-US" sz="3200" dirty="0">
                <a:solidFill>
                  <a:schemeClr val="bg1">
                    <a:lumMod val="95000"/>
                  </a:schemeClr>
                </a:solidFill>
                <a:cs typeface="Arial"/>
                <a:hlinkClick r:id="rId3">
                  <a:extLst>
                    <a:ext uri="{A12FA001-AC4F-418D-AE19-62706E023703}">
                      <ahyp:hlinkClr xmlns:ahyp="http://schemas.microsoft.com/office/drawing/2018/hyperlinkcolor" val="tx"/>
                    </a:ext>
                  </a:extLst>
                </a:hlinkClick>
              </a:rPr>
              <a:t>Jennifer.M.Boggs@kp.org</a:t>
            </a:r>
            <a:endParaRPr lang="en-US" sz="3200" dirty="0">
              <a:solidFill>
                <a:schemeClr val="bg1">
                  <a:lumMod val="95000"/>
                </a:schemeClr>
              </a:solidFill>
              <a:cs typeface="Arial"/>
            </a:endParaRPr>
          </a:p>
          <a:p>
            <a:r>
              <a:rPr lang="en-US" sz="3200" dirty="0">
                <a:cs typeface="Arial"/>
              </a:rPr>
              <a:t>http://kpco-ihr.org/bio-boggs.html</a:t>
            </a:r>
          </a:p>
          <a:p>
            <a:r>
              <a:rPr lang="en-US" sz="3200" dirty="0">
                <a:cs typeface="Arial"/>
              </a:rPr>
              <a:t>@Jennifer55577268</a:t>
            </a:r>
            <a:endParaRPr lang="en-US" sz="3200" dirty="0"/>
          </a:p>
        </p:txBody>
      </p:sp>
    </p:spTree>
    <p:extLst>
      <p:ext uri="{BB962C8B-B14F-4D97-AF65-F5344CB8AC3E}">
        <p14:creationId xmlns:p14="http://schemas.microsoft.com/office/powerpoint/2010/main" val="186751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8479-594B-EF60-A62B-4F765B8BE029}"/>
              </a:ext>
            </a:extLst>
          </p:cNvPr>
          <p:cNvSpPr>
            <a:spLocks noGrp="1"/>
          </p:cNvSpPr>
          <p:nvPr>
            <p:ph type="title"/>
          </p:nvPr>
        </p:nvSpPr>
        <p:spPr/>
        <p:txBody>
          <a:bodyPr>
            <a:normAutofit fontScale="90000"/>
          </a:bodyPr>
          <a:lstStyle/>
          <a:p>
            <a:r>
              <a:rPr lang="en-US" dirty="0"/>
              <a:t>Background on Youth Firearm Injuries </a:t>
            </a:r>
          </a:p>
        </p:txBody>
      </p:sp>
    </p:spTree>
    <p:extLst>
      <p:ext uri="{BB962C8B-B14F-4D97-AF65-F5344CB8AC3E}">
        <p14:creationId xmlns:p14="http://schemas.microsoft.com/office/powerpoint/2010/main" val="24499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157A2-909B-418A-286E-58133036C28B}"/>
              </a:ext>
            </a:extLst>
          </p:cNvPr>
          <p:cNvSpPr>
            <a:spLocks noGrp="1"/>
          </p:cNvSpPr>
          <p:nvPr>
            <p:ph type="body" sz="quarter" idx="13"/>
          </p:nvPr>
        </p:nvSpPr>
        <p:spPr>
          <a:xfrm>
            <a:off x="332868" y="2085181"/>
            <a:ext cx="11020931" cy="3648869"/>
          </a:xfrm>
        </p:spPr>
        <p:txBody>
          <a:bodyPr>
            <a:normAutofit/>
          </a:bodyPr>
          <a:lstStyle/>
          <a:p>
            <a:r>
              <a:rPr lang="en-US" dirty="0"/>
              <a:t>Since 2020, firearms are the LEADING cause of death for children 1-17 years of age in the United States. </a:t>
            </a:r>
          </a:p>
          <a:p>
            <a:r>
              <a:rPr lang="en-US" dirty="0"/>
              <a:t>From 2018 – 2022, there were 956 firearm deaths in Colorado and Michigan among youth 1-19 years (CDC Wonder). </a:t>
            </a:r>
          </a:p>
          <a:p>
            <a:pPr lvl="1"/>
            <a:r>
              <a:rPr lang="en-US" dirty="0"/>
              <a:t>Colorado = 50% suicide, 47% homicide, 3% accidental </a:t>
            </a:r>
          </a:p>
          <a:p>
            <a:pPr lvl="1"/>
            <a:r>
              <a:rPr lang="en-US" dirty="0"/>
              <a:t>Michigan = 32% suicide, 66% homicide, 2% accidental</a:t>
            </a:r>
          </a:p>
          <a:p>
            <a:pPr marL="0" indent="0">
              <a:buNone/>
            </a:pPr>
            <a:endParaRPr lang="en-US" dirty="0"/>
          </a:p>
        </p:txBody>
      </p:sp>
      <p:sp>
        <p:nvSpPr>
          <p:cNvPr id="3" name="Text Placeholder 2">
            <a:extLst>
              <a:ext uri="{FF2B5EF4-FFF2-40B4-BE49-F238E27FC236}">
                <a16:creationId xmlns:a16="http://schemas.microsoft.com/office/drawing/2014/main" id="{AE760523-A307-4F74-AE45-D99A071E6917}"/>
              </a:ext>
            </a:extLst>
          </p:cNvPr>
          <p:cNvSpPr>
            <a:spLocks noGrp="1"/>
          </p:cNvSpPr>
          <p:nvPr>
            <p:ph type="body" sz="quarter" idx="14"/>
          </p:nvPr>
        </p:nvSpPr>
        <p:spPr/>
        <p:txBody>
          <a:bodyPr>
            <a:normAutofit fontScale="77500" lnSpcReduction="20000"/>
          </a:bodyPr>
          <a:lstStyle/>
          <a:p>
            <a:endParaRPr lang="en-US"/>
          </a:p>
        </p:txBody>
      </p:sp>
      <p:sp>
        <p:nvSpPr>
          <p:cNvPr id="4" name="Title 3">
            <a:extLst>
              <a:ext uri="{FF2B5EF4-FFF2-40B4-BE49-F238E27FC236}">
                <a16:creationId xmlns:a16="http://schemas.microsoft.com/office/drawing/2014/main" id="{ACFC145D-4375-8720-ABFA-93FF3DB2BB57}"/>
              </a:ext>
            </a:extLst>
          </p:cNvPr>
          <p:cNvSpPr>
            <a:spLocks noGrp="1"/>
          </p:cNvSpPr>
          <p:nvPr>
            <p:ph type="title"/>
          </p:nvPr>
        </p:nvSpPr>
        <p:spPr/>
        <p:txBody>
          <a:bodyPr/>
          <a:lstStyle/>
          <a:p>
            <a:r>
              <a:rPr lang="en-US" dirty="0"/>
              <a:t>Youth firearm injuries</a:t>
            </a:r>
          </a:p>
        </p:txBody>
      </p:sp>
    </p:spTree>
    <p:extLst>
      <p:ext uri="{BB962C8B-B14F-4D97-AF65-F5344CB8AC3E}">
        <p14:creationId xmlns:p14="http://schemas.microsoft.com/office/powerpoint/2010/main" val="143915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0AD153D-73E9-A65D-E9A2-DCE5F2C45A4E}"/>
              </a:ext>
            </a:extLst>
          </p:cNvPr>
          <p:cNvSpPr>
            <a:spLocks noGrp="1"/>
          </p:cNvSpPr>
          <p:nvPr>
            <p:ph type="body" sz="quarter" idx="14"/>
          </p:nvPr>
        </p:nvSpPr>
        <p:spPr/>
        <p:txBody>
          <a:bodyPr/>
          <a:lstStyle/>
          <a:p>
            <a:endParaRPr lang="en-US"/>
          </a:p>
        </p:txBody>
      </p:sp>
      <p:pic>
        <p:nvPicPr>
          <p:cNvPr id="13" name="Picture 12">
            <a:extLst>
              <a:ext uri="{FF2B5EF4-FFF2-40B4-BE49-F238E27FC236}">
                <a16:creationId xmlns:a16="http://schemas.microsoft.com/office/drawing/2014/main" id="{F7E45E59-49DF-6C26-23D1-12EDDCC298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136" y="285749"/>
            <a:ext cx="5153508" cy="6091238"/>
          </a:xfrm>
          <a:prstGeom prst="rect">
            <a:avLst/>
          </a:prstGeom>
        </p:spPr>
      </p:pic>
      <p:pic>
        <p:nvPicPr>
          <p:cNvPr id="16" name="Picture 15">
            <a:extLst>
              <a:ext uri="{FF2B5EF4-FFF2-40B4-BE49-F238E27FC236}">
                <a16:creationId xmlns:a16="http://schemas.microsoft.com/office/drawing/2014/main" id="{C64A6DA2-4016-7752-8D72-7D7360928E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1119" y="747713"/>
            <a:ext cx="4633711" cy="6034088"/>
          </a:xfrm>
          <a:prstGeom prst="rect">
            <a:avLst/>
          </a:prstGeom>
        </p:spPr>
      </p:pic>
    </p:spTree>
    <p:extLst>
      <p:ext uri="{BB962C8B-B14F-4D97-AF65-F5344CB8AC3E}">
        <p14:creationId xmlns:p14="http://schemas.microsoft.com/office/powerpoint/2010/main" val="177435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249EF5-D005-CAA4-2A29-BBB64D8BB09A}"/>
              </a:ext>
            </a:extLst>
          </p:cNvPr>
          <p:cNvSpPr>
            <a:spLocks noGrp="1"/>
          </p:cNvSpPr>
          <p:nvPr>
            <p:ph type="body" sz="quarter" idx="14"/>
          </p:nvPr>
        </p:nvSpPr>
        <p:spPr/>
        <p:txBody>
          <a:bodyPr>
            <a:normAutofit fontScale="77500" lnSpcReduction="20000"/>
          </a:bodyPr>
          <a:lstStyle/>
          <a:p>
            <a:endParaRPr lang="en-US"/>
          </a:p>
        </p:txBody>
      </p:sp>
      <p:sp>
        <p:nvSpPr>
          <p:cNvPr id="4" name="Title 2">
            <a:extLst>
              <a:ext uri="{FF2B5EF4-FFF2-40B4-BE49-F238E27FC236}">
                <a16:creationId xmlns:a16="http://schemas.microsoft.com/office/drawing/2014/main" id="{28990F7A-DD93-DE94-23ED-53EA41CEB90E}"/>
              </a:ext>
            </a:extLst>
          </p:cNvPr>
          <p:cNvSpPr txBox="1">
            <a:spLocks/>
          </p:cNvSpPr>
          <p:nvPr/>
        </p:nvSpPr>
        <p:spPr>
          <a:xfrm>
            <a:off x="77955" y="805121"/>
            <a:ext cx="11312715" cy="138606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2700" dirty="0">
                <a:solidFill>
                  <a:schemeClr val="tx1"/>
                </a:solidFill>
              </a:rPr>
              <a:t>In the wake of COVID-19 and social unrest of 2020 - many families purchased </a:t>
            </a:r>
            <a:r>
              <a:rPr lang="en-US" sz="2700" u="sng" dirty="0">
                <a:solidFill>
                  <a:schemeClr val="tx1"/>
                </a:solidFill>
              </a:rPr>
              <a:t>new</a:t>
            </a:r>
            <a:r>
              <a:rPr lang="en-US" sz="2700" dirty="0">
                <a:solidFill>
                  <a:schemeClr val="tx1"/>
                </a:solidFill>
              </a:rPr>
              <a:t> firearms </a:t>
            </a:r>
          </a:p>
          <a:p>
            <a:pPr algn="ctr"/>
            <a:endParaRPr lang="en-US" sz="3300" dirty="0">
              <a:solidFill>
                <a:schemeClr val="tx1"/>
              </a:solidFill>
              <a:latin typeface="Rockwell" panose="02060603020205020403" pitchFamily="18" charset="0"/>
            </a:endParaRPr>
          </a:p>
        </p:txBody>
      </p:sp>
      <p:pic>
        <p:nvPicPr>
          <p:cNvPr id="5" name="Picture 4">
            <a:extLst>
              <a:ext uri="{FF2B5EF4-FFF2-40B4-BE49-F238E27FC236}">
                <a16:creationId xmlns:a16="http://schemas.microsoft.com/office/drawing/2014/main" id="{78D0319A-7F09-D516-FD57-DEFA558533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8154" y="1972577"/>
            <a:ext cx="6029872" cy="4183168"/>
          </a:xfrm>
          <a:prstGeom prst="rect">
            <a:avLst/>
          </a:prstGeom>
          <a:ln>
            <a:solidFill>
              <a:schemeClr val="tx1"/>
            </a:solidFill>
          </a:ln>
        </p:spPr>
      </p:pic>
    </p:spTree>
    <p:extLst>
      <p:ext uri="{BB962C8B-B14F-4D97-AF65-F5344CB8AC3E}">
        <p14:creationId xmlns:p14="http://schemas.microsoft.com/office/powerpoint/2010/main" val="426607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F55C-A12C-45DC-E600-3705B59950F7}"/>
              </a:ext>
            </a:extLst>
          </p:cNvPr>
          <p:cNvSpPr>
            <a:spLocks noGrp="1"/>
          </p:cNvSpPr>
          <p:nvPr>
            <p:ph type="title"/>
          </p:nvPr>
        </p:nvSpPr>
        <p:spPr>
          <a:xfrm>
            <a:off x="838200" y="730312"/>
            <a:ext cx="10515600" cy="752475"/>
          </a:xfrm>
        </p:spPr>
        <p:txBody>
          <a:bodyPr>
            <a:normAutofit fontScale="90000"/>
          </a:bodyPr>
          <a:lstStyle/>
          <a:p>
            <a:pPr algn="ctr"/>
            <a:r>
              <a:rPr lang="en-US" sz="4800" b="1" u="sng" dirty="0">
                <a:solidFill>
                  <a:srgbClr val="61468B"/>
                </a:solidFill>
                <a:latin typeface="+mn-lt"/>
              </a:rPr>
              <a:t>In Colorado, 6 in 10</a:t>
            </a:r>
            <a:r>
              <a:rPr lang="en-US" sz="4800" b="1" dirty="0">
                <a:solidFill>
                  <a:srgbClr val="61468B"/>
                </a:solidFill>
                <a:latin typeface="+mn-lt"/>
              </a:rPr>
              <a:t> families store their guns unloaded and locked</a:t>
            </a:r>
          </a:p>
        </p:txBody>
      </p:sp>
      <p:sp>
        <p:nvSpPr>
          <p:cNvPr id="31" name="TextBox 30">
            <a:extLst>
              <a:ext uri="{FF2B5EF4-FFF2-40B4-BE49-F238E27FC236}">
                <a16:creationId xmlns:a16="http://schemas.microsoft.com/office/drawing/2014/main" id="{3E176CBE-400A-0046-1366-9125511BCD66}"/>
              </a:ext>
            </a:extLst>
          </p:cNvPr>
          <p:cNvSpPr txBox="1"/>
          <p:nvPr/>
        </p:nvSpPr>
        <p:spPr>
          <a:xfrm>
            <a:off x="4608292" y="6389395"/>
            <a:ext cx="3295527" cy="276999"/>
          </a:xfrm>
          <a:prstGeom prst="rect">
            <a:avLst/>
          </a:prstGeom>
          <a:noFill/>
        </p:spPr>
        <p:txBody>
          <a:bodyPr wrap="square" rtlCol="0">
            <a:spAutoFit/>
          </a:bodyPr>
          <a:lstStyle/>
          <a:p>
            <a:r>
              <a:rPr lang="en-US" sz="1200" b="1" dirty="0">
                <a:solidFill>
                  <a:srgbClr val="000000"/>
                </a:solidFill>
              </a:rPr>
              <a:t>Source</a:t>
            </a:r>
            <a:r>
              <a:rPr lang="en-US" sz="1200" dirty="0">
                <a:solidFill>
                  <a:srgbClr val="000000"/>
                </a:solidFill>
              </a:rPr>
              <a:t>. COFIPS Survey</a:t>
            </a:r>
          </a:p>
        </p:txBody>
      </p:sp>
      <p:pic>
        <p:nvPicPr>
          <p:cNvPr id="35" name="Picture 34">
            <a:extLst>
              <a:ext uri="{FF2B5EF4-FFF2-40B4-BE49-F238E27FC236}">
                <a16:creationId xmlns:a16="http://schemas.microsoft.com/office/drawing/2014/main" id="{902BBA21-2264-F6AE-CC6D-DA13FB080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828" y="2274753"/>
            <a:ext cx="2120088" cy="1505956"/>
          </a:xfrm>
          <a:prstGeom prst="rect">
            <a:avLst/>
          </a:prstGeom>
        </p:spPr>
      </p:pic>
      <p:pic>
        <p:nvPicPr>
          <p:cNvPr id="36" name="Picture 35">
            <a:extLst>
              <a:ext uri="{FF2B5EF4-FFF2-40B4-BE49-F238E27FC236}">
                <a16:creationId xmlns:a16="http://schemas.microsoft.com/office/drawing/2014/main" id="{2D621F1A-FEED-3780-E148-5AE427B78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0865" y="2274753"/>
            <a:ext cx="2120088" cy="1505956"/>
          </a:xfrm>
          <a:prstGeom prst="rect">
            <a:avLst/>
          </a:prstGeom>
        </p:spPr>
      </p:pic>
      <p:pic>
        <p:nvPicPr>
          <p:cNvPr id="37" name="Picture 36">
            <a:extLst>
              <a:ext uri="{FF2B5EF4-FFF2-40B4-BE49-F238E27FC236}">
                <a16:creationId xmlns:a16="http://schemas.microsoft.com/office/drawing/2014/main" id="{6D56B435-7908-6E31-A806-7876DC7DB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2902" y="2274753"/>
            <a:ext cx="2120088" cy="1505956"/>
          </a:xfrm>
          <a:prstGeom prst="rect">
            <a:avLst/>
          </a:prstGeom>
        </p:spPr>
      </p:pic>
      <p:pic>
        <p:nvPicPr>
          <p:cNvPr id="40" name="Picture 39">
            <a:extLst>
              <a:ext uri="{FF2B5EF4-FFF2-40B4-BE49-F238E27FC236}">
                <a16:creationId xmlns:a16="http://schemas.microsoft.com/office/drawing/2014/main" id="{52ACAAB5-1ED0-77C1-674F-FC793C2A29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021" y="4147037"/>
            <a:ext cx="2140871" cy="1505956"/>
          </a:xfrm>
          <a:prstGeom prst="rect">
            <a:avLst/>
          </a:prstGeom>
        </p:spPr>
      </p:pic>
      <p:pic>
        <p:nvPicPr>
          <p:cNvPr id="41" name="Picture 40">
            <a:extLst>
              <a:ext uri="{FF2B5EF4-FFF2-40B4-BE49-F238E27FC236}">
                <a16:creationId xmlns:a16="http://schemas.microsoft.com/office/drawing/2014/main" id="{35F345D3-002B-D969-2A20-DC911013A0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1841" y="4147037"/>
            <a:ext cx="2140871" cy="1505956"/>
          </a:xfrm>
          <a:prstGeom prst="rect">
            <a:avLst/>
          </a:prstGeom>
        </p:spPr>
      </p:pic>
      <p:pic>
        <p:nvPicPr>
          <p:cNvPr id="42" name="Picture 41">
            <a:extLst>
              <a:ext uri="{FF2B5EF4-FFF2-40B4-BE49-F238E27FC236}">
                <a16:creationId xmlns:a16="http://schemas.microsoft.com/office/drawing/2014/main" id="{598C2246-492E-138A-2509-F80AD3DDC4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0318" y="4147037"/>
            <a:ext cx="2140871" cy="1505956"/>
          </a:xfrm>
          <a:prstGeom prst="rect">
            <a:avLst/>
          </a:prstGeom>
        </p:spPr>
      </p:pic>
      <p:pic>
        <p:nvPicPr>
          <p:cNvPr id="43" name="Picture 42">
            <a:extLst>
              <a:ext uri="{FF2B5EF4-FFF2-40B4-BE49-F238E27FC236}">
                <a16:creationId xmlns:a16="http://schemas.microsoft.com/office/drawing/2014/main" id="{FC610BF2-A177-37E8-3422-F2DF6F7719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8795" y="4147037"/>
            <a:ext cx="2140871" cy="1505956"/>
          </a:xfrm>
          <a:prstGeom prst="rect">
            <a:avLst/>
          </a:prstGeom>
        </p:spPr>
      </p:pic>
      <p:pic>
        <p:nvPicPr>
          <p:cNvPr id="3" name="Picture 2">
            <a:extLst>
              <a:ext uri="{FF2B5EF4-FFF2-40B4-BE49-F238E27FC236}">
                <a16:creationId xmlns:a16="http://schemas.microsoft.com/office/drawing/2014/main" id="{2A9E45F0-AA11-3D32-1B81-D6B0B2802A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6115" y="2219189"/>
            <a:ext cx="2120088" cy="1505956"/>
          </a:xfrm>
          <a:prstGeom prst="rect">
            <a:avLst/>
          </a:prstGeom>
        </p:spPr>
      </p:pic>
      <p:pic>
        <p:nvPicPr>
          <p:cNvPr id="4" name="Picture 3">
            <a:extLst>
              <a:ext uri="{FF2B5EF4-FFF2-40B4-BE49-F238E27FC236}">
                <a16:creationId xmlns:a16="http://schemas.microsoft.com/office/drawing/2014/main" id="{88A5D5E8-1CAF-AD84-7C25-2A1C7E5CB4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4927" y="2181089"/>
            <a:ext cx="2120088" cy="1505956"/>
          </a:xfrm>
          <a:prstGeom prst="rect">
            <a:avLst/>
          </a:prstGeom>
        </p:spPr>
      </p:pic>
      <p:pic>
        <p:nvPicPr>
          <p:cNvPr id="12" name="Picture 11">
            <a:extLst>
              <a:ext uri="{FF2B5EF4-FFF2-40B4-BE49-F238E27FC236}">
                <a16:creationId xmlns:a16="http://schemas.microsoft.com/office/drawing/2014/main" id="{8831D9AB-0952-7764-2ABD-20D5607BE4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543" y="4181339"/>
            <a:ext cx="2120088" cy="1505956"/>
          </a:xfrm>
          <a:prstGeom prst="rect">
            <a:avLst/>
          </a:prstGeom>
        </p:spPr>
      </p:pic>
    </p:spTree>
    <p:extLst>
      <p:ext uri="{BB962C8B-B14F-4D97-AF65-F5344CB8AC3E}">
        <p14:creationId xmlns:p14="http://schemas.microsoft.com/office/powerpoint/2010/main" val="2525291090"/>
      </p:ext>
    </p:extLst>
  </p:cSld>
  <p:clrMapOvr>
    <a:masterClrMapping/>
  </p:clrMapOvr>
</p:sld>
</file>

<file path=ppt/theme/theme1.xml><?xml version="1.0" encoding="utf-8"?>
<a:theme xmlns:a="http://schemas.openxmlformats.org/drawingml/2006/main" name="Office Theme">
  <a:themeElements>
    <a:clrScheme name="KP Colors">
      <a:dk1>
        <a:sysClr val="windowText" lastClr="000000"/>
      </a:dk1>
      <a:lt1>
        <a:sysClr val="window" lastClr="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6932857FAC854788A94A3E3E7625E9" ma:contentTypeVersion="8" ma:contentTypeDescription="Create a new document." ma:contentTypeScope="" ma:versionID="14826cc704c10a8da680112558c3b00e">
  <xsd:schema xmlns:xsd="http://www.w3.org/2001/XMLSchema" xmlns:xs="http://www.w3.org/2001/XMLSchema" xmlns:p="http://schemas.microsoft.com/office/2006/metadata/properties" xmlns:ns2="8a3968e2-444d-4e68-a327-8c091f83e430" xmlns:ns3="84883410-b4b8-45b3-9bf2-5bc3e16b327d" targetNamespace="http://schemas.microsoft.com/office/2006/metadata/properties" ma:root="true" ma:fieldsID="f45e2715ea9937016c190e9d2c0a893d" ns2:_="" ns3:_="">
    <xsd:import namespace="8a3968e2-444d-4e68-a327-8c091f83e430"/>
    <xsd:import namespace="84883410-b4b8-45b3-9bf2-5bc3e16b32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968e2-444d-4e68-a327-8c091f83e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883410-b4b8-45b3-9bf2-5bc3e16b32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BFCD15-E0D7-4F9F-AE68-669DACC5884A}">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terms/"/>
    <ds:schemaRef ds:uri="http://schemas.microsoft.com/office/2006/metadata/properties"/>
    <ds:schemaRef ds:uri="http://purl.org/dc/elements/1.1/"/>
    <ds:schemaRef ds:uri="84883410-b4b8-45b3-9bf2-5bc3e16b327d"/>
    <ds:schemaRef ds:uri="8a3968e2-444d-4e68-a327-8c091f83e430"/>
  </ds:schemaRefs>
</ds:datastoreItem>
</file>

<file path=customXml/itemProps2.xml><?xml version="1.0" encoding="utf-8"?>
<ds:datastoreItem xmlns:ds="http://schemas.openxmlformats.org/officeDocument/2006/customXml" ds:itemID="{49E24E31-7326-4A32-8E5F-64E87A225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3968e2-444d-4e68-a327-8c091f83e430"/>
    <ds:schemaRef ds:uri="84883410-b4b8-45b3-9bf2-5bc3e16b3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A87F7C-602B-4663-A611-39C7B4B16E92}">
  <ds:schemaRefs>
    <ds:schemaRef ds:uri="http://schemas.microsoft.com/sharepoint/v3/contenttype/form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PracticeTheme12.12.2021</Template>
  <TotalTime>7065</TotalTime>
  <Words>3562</Words>
  <Application>Microsoft Office PowerPoint</Application>
  <PresentationFormat>Widescreen</PresentationFormat>
  <Paragraphs>375</Paragraphs>
  <Slides>43</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Aptos</vt:lpstr>
      <vt:lpstr>Aptos Narrow</vt:lpstr>
      <vt:lpstr>Arial</vt:lpstr>
      <vt:lpstr>Calibri</vt:lpstr>
      <vt:lpstr>Calibri Light</vt:lpstr>
      <vt:lpstr>Corbel</vt:lpstr>
      <vt:lpstr>Courier New</vt:lpstr>
      <vt:lpstr>MuseoSans</vt:lpstr>
      <vt:lpstr>Poppins</vt:lpstr>
      <vt:lpstr>Rockwell</vt:lpstr>
      <vt:lpstr>Symbol</vt:lpstr>
      <vt:lpstr>Wingdings</vt:lpstr>
      <vt:lpstr>Office Theme</vt:lpstr>
      <vt:lpstr>PowerPoint Presentation</vt:lpstr>
      <vt:lpstr>Disclosures </vt:lpstr>
      <vt:lpstr>What I do when I’m not working</vt:lpstr>
      <vt:lpstr>Agenda</vt:lpstr>
      <vt:lpstr>Background on Youth Firearm Injuries </vt:lpstr>
      <vt:lpstr>Youth firearm injuries</vt:lpstr>
      <vt:lpstr>PowerPoint Presentation</vt:lpstr>
      <vt:lpstr>PowerPoint Presentation</vt:lpstr>
      <vt:lpstr>In Colorado, 6 in 10 families store their guns unloaded and locked</vt:lpstr>
      <vt:lpstr>A 20% increase in safe firearm storage could prevent up to 32% of firearm deaths in youth, including suicide</vt:lpstr>
      <vt:lpstr>Firearm injury prevention in pediatric medical settings </vt:lpstr>
      <vt:lpstr>How do we reduce firearm injuries in youth?  </vt:lpstr>
      <vt:lpstr>Primary vs. Secondary Prevention </vt:lpstr>
      <vt:lpstr>  ASPIRE Study  S.A.F.E. FIREARM Program  Universal Prevention in Pediatrics </vt:lpstr>
      <vt:lpstr>Teams that made this work possible</vt:lpstr>
      <vt:lpstr>S.A.F.E. Firearm Program </vt:lpstr>
      <vt:lpstr>S.A.F.E. Firearm Program</vt:lpstr>
      <vt:lpstr>PowerPoint Presentation</vt:lpstr>
      <vt:lpstr>Peds screening questions </vt:lpstr>
      <vt:lpstr>Empirical evidence for the universal approach </vt:lpstr>
      <vt:lpstr>PowerPoint Presentation</vt:lpstr>
      <vt:lpstr>Recommendations for discussions with patients </vt:lpstr>
      <vt:lpstr>Recommended wording for firearm safety counseling</vt:lpstr>
      <vt:lpstr>PowerPoint Presentation</vt:lpstr>
      <vt:lpstr>Implementation Strategies </vt:lpstr>
      <vt:lpstr>What are implementation strategies?</vt:lpstr>
      <vt:lpstr>ASPIRE trial tested two implementation strategies </vt:lpstr>
      <vt:lpstr>PowerPoint Presentation</vt:lpstr>
      <vt:lpstr>PowerPoint Presentation</vt:lpstr>
      <vt:lpstr>Facilitation</vt:lpstr>
      <vt:lpstr>Hybrid type III effectiveness implementation trial – longitudinal cluster RCT </vt:lpstr>
      <vt:lpstr>Outcomes</vt:lpstr>
      <vt:lpstr>Parent Survey Recruitment Methods</vt:lpstr>
      <vt:lpstr>Clinical significance threshold</vt:lpstr>
      <vt:lpstr>Reach at HFH and KPCO during the 1-year trial</vt:lpstr>
      <vt:lpstr>Reach (counseling + locks) by study arm</vt:lpstr>
      <vt:lpstr>Clinical Effectiveness: Did you make firearms more secure after your visit?</vt:lpstr>
      <vt:lpstr>ASPIRE Trial Conclusions</vt:lpstr>
      <vt:lpstr>Limitations</vt:lpstr>
      <vt:lpstr>Opportunities </vt:lpstr>
      <vt:lpstr>Firearm safety counseling training resources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Kraus</dc:creator>
  <cp:lastModifiedBy>Jennifer M Boggs</cp:lastModifiedBy>
  <cp:revision>19</cp:revision>
  <dcterms:created xsi:type="dcterms:W3CDTF">2021-11-23T17:36:42Z</dcterms:created>
  <dcterms:modified xsi:type="dcterms:W3CDTF">2024-08-13T18:58:08Z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0x010100F56932857FAC854788A94A3E3E7625E9</vt:lpwstr>
  </property>
  <property fmtid="{D5CDD505-2E9C-101B-9397-08002B2CF9AE}" pid="3" name="MediaServiceImageTags">
    <vt:lpwstr/>
  </property>
</Properties>
</file>